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4.jpeg" ContentType="image/jpeg"/>
  <Override PartName="/ppt/notesSlides/notesSlide2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9" name="Shape 149"/>
          <p:cNvSpPr/>
          <p:nvPr>
            <p:ph type="sldImg"/>
          </p:nvPr>
        </p:nvSpPr>
        <p:spPr>
          <a:xfrm>
            <a:off x="1143000" y="685800"/>
            <a:ext cx="4572000" cy="3429000"/>
          </a:xfrm>
          <a:prstGeom prst="rect">
            <a:avLst/>
          </a:prstGeom>
        </p:spPr>
        <p:txBody>
          <a:bodyPr/>
          <a:lstStyle/>
          <a:p>
            <a:pPr/>
          </a:p>
        </p:txBody>
      </p:sp>
      <p:sp>
        <p:nvSpPr>
          <p:cNvPr id="150" name="Shape 15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lvl1pPr defTabSz="642937">
              <a:lnSpc>
                <a:spcPct val="100000"/>
              </a:lnSpc>
              <a:defRPr sz="1600">
                <a:latin typeface="Helvetica"/>
                <a:ea typeface="Helvetica"/>
                <a:cs typeface="Helvetica"/>
                <a:sym typeface="Helvetica"/>
              </a:defRPr>
            </a:lvl1pPr>
          </a:lstStyle>
          <a:p>
            <a:pPr/>
            <a:r>
              <a:t>Static vs dynamic: note that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The Beyoncé Rule is often invoked by infrastructure teams that are responsible for making changes across the entire codebase. If unrelated infrastructure changes pass all of your tests but still break your team’s product, you are on the hook for fixing it and adding the additional tests.</a:t>
            </a:r>
          </a:p>
          <a:p>
            <a:pPr/>
          </a:p>
          <a:p>
            <a:pPr/>
            <a:r>
              <a:t>SO MUCH more great stuff in this book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Beyoncé Rule in practice: a developer makes some change to code, then runs the tests, then regardless of the outcome (pass or fail) dev is still happy. If no tests fail, you trust that you didn’t break anything: since anything important should have a test written to make sure that it doesn’t break. If any test fails, you are still happy, because you found that you broke it RIGHT AWAY, can fix it, and in the best case, nobody else even needs to find out that you broke this!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All tests should strive to be hermetic: a test should contain all of the information necessary to set up, execute, and tear down its environment. Tests should assume as little as possible about the outside environment, such as the order in which the tests are run. For example, they should not rely on a shared database. This constraint becomes more challenging with larger tests, but effort should still be made to ensure isolation.</a:t>
            </a:r>
          </a:p>
          <a:p>
            <a:pPr/>
          </a:p>
          <a:p>
            <a:pPr/>
            <a:r>
              <a:t>Keeping tests clear and simple aids reviewers in verifying that the code does what it says it does. Clear code also aids in diagnosing failure when they fail. We like to say that “a test should be obvious upon inspection.” </a:t>
            </a:r>
          </a:p>
          <a:p>
            <a:pPr/>
          </a:p>
          <a:p>
            <a:pPr/>
            <a:r>
              <a:t>Unit tests form an excellent base because they are fast, stable, and dramatically narrow the scope and reduce the cognitive load required to identify all the possible behaviors a class or function has. Additionally, they make failure diagnosis quick and painless. </a:t>
            </a:r>
          </a:p>
          <a:p>
            <a:pPr/>
            <a:r>
              <a:t>write tests that invoke the system being tested in the same way its users would; that is, make calls against its public API rather than its implementation details. If tests work the same way as the system’s users, by definition, change that breaks a test might also break a user. As an additional bonus, such tests can serve as useful examples and documentation for users.</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Motivation: Units that worked in isolate may not work in combination</a:t>
            </a:r>
          </a:p>
          <a:p>
            <a:pPr/>
            <a:r>
              <a:t>Performed after all units to be integrated have passed all unit tests</a:t>
            </a:r>
          </a:p>
          <a:p>
            <a:pPr/>
            <a:r>
              <a:t>Reuse unit test cases that cross unit boundaries (that previously required stub(s) and/or driver standing in for another unit)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Unit tests form an excellent base because they are fast, stable, and dramatically narrow the scope and reduce the cognitive load required to identify all the possible behaviors a class or function has. Additionally, they make failure diagnosis quick and painless. </a:t>
            </a:r>
          </a:p>
          <a:p>
            <a:pPr/>
            <a:r>
              <a:t>Ice cream cones are delicious, but not a good look for testing. This pattern might best describe why developers hate testing: if a test has a smaller scope (like a unit test), then it will be easier to write, easier to read, and most importantly, easier to debug. The ice cream cone is full of rich, GUI tests where a lot of huge tests test large swaths of program behavior. This is not a good pattern. Focus on unit tests, then build up integration tests as needed, and then even larger end-to-end system level integration tests.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So, focus on unit tests. What do integration tests include? Well, we started out by saying that a unit test focuses a single module or class. So, if we’re testing an entire application, then that surely is an integration test. If we are working at any reasonable scale, it’s likely that we will want to write tests for things bigger than a single application that is just one process running on one server.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For instance, our idea of our server software might actually consist of multiple processes running in coordination on a single server, which itself might be in a cluster of 100’s of thousands of servers.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Or, maybe our focus is on testing the end-to-end behavior of an entire product, which is composed of many classes running in many processes on many servers. As you can see, the scope of integration tests can grow enormously.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Google: classify every our tests into a size and encourage engineers to always write the smallest possible test for a given piece of functionality. Test size is what it is allowed to do, and how many resources it consumes. small tests run in a single process, medium tests run on a single machine, and large tests run wherever they want. 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r>
              <a:t>Small tests are structured to be fastest, most reliable. This becomes important if you want to run your tests a lot, like if you have ten thousand developers running tests 24/7. Similar to traditional unit/</a:t>
            </a:r>
          </a:p>
          <a:p>
            <a:pPr/>
            <a:r>
              <a:t>Medium can do lots of stuff, but note importance of not connecting to other servers. This is so your entire test is self contained.</a:t>
            </a:r>
          </a:p>
          <a:p>
            <a:pPr/>
            <a:r>
              <a:t>Large is everything else. These can be slowest to run and most fragile.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defTabSz="642937">
              <a:lnSpc>
                <a:spcPct val="100000"/>
              </a:lnSpc>
              <a:defRPr sz="1600">
                <a:latin typeface="Helvetica"/>
                <a:ea typeface="Helvetica"/>
                <a:cs typeface="Helvetica"/>
                <a:sym typeface="Helvetica"/>
              </a:defRPr>
            </a:pPr>
            <a:r>
              <a:t>As an example to illustrate Functional Testing, let’s consider an application that looks up the cities that are within a given ZIP code.</a:t>
            </a:r>
          </a:p>
          <a:p>
            <a:pPr defTabSz="642937">
              <a:lnSpc>
                <a:spcPct val="100000"/>
              </a:lnSpc>
              <a:defRPr sz="1600">
                <a:latin typeface="Helvetica"/>
                <a:ea typeface="Helvetica"/>
                <a:cs typeface="Helvetica"/>
                <a:sym typeface="Helvetica"/>
              </a:defRPr>
            </a:pPr>
            <a:r>
              <a:t>&lt;…&gt;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lnSpc>
                <a:spcPct val="117999"/>
              </a:lnSpc>
            </a:pPr>
            <a:r>
              <a:t>All tests should strive to be hermetic: a test should contain all of the information necessary to set up, execute, and tear down its environment. Tests should assume as little as possible about the outside environment, such as the order in which the tests are run. For example, they should not rely on a shared database. This constraint becomes more challenging with larger tests, but effort should still be made to ensure isolation.</a:t>
            </a:r>
          </a:p>
          <a:p>
            <a:pPr>
              <a:lnSpc>
                <a:spcPct val="117999"/>
              </a:lnSpc>
            </a:pPr>
          </a:p>
          <a:p>
            <a:pPr>
              <a:lnSpc>
                <a:spcPct val="117999"/>
              </a:lnSpc>
            </a:pPr>
            <a:r>
              <a:t>Keeping tests clear and simple aids reviewers in verifying that the code does what it says it does. Clear code also aids in diagnosing failure when they fail. We like to say that “a test should be obvious upon inspection.” </a:t>
            </a:r>
          </a:p>
          <a:p>
            <a:pPr>
              <a:lnSpc>
                <a:spcPct val="117999"/>
              </a:lnSpc>
            </a:pPr>
          </a:p>
          <a:p>
            <a:pPr>
              <a:lnSpc>
                <a:spcPct val="117999"/>
              </a:lnSpc>
            </a:pPr>
            <a:r>
              <a:t>Unit tests form an excellent base because they are fast, stable, and dramatically narrow the scope and reduce the cognitive load required to identify all the possible behaviors a class or function has. Additionally, they make failure diagnosis quick and painless. </a:t>
            </a:r>
          </a:p>
          <a:p>
            <a:pPr>
              <a:lnSpc>
                <a:spcPct val="117999"/>
              </a:lnSpc>
            </a:pPr>
            <a:r>
              <a:t>write tests that invoke the system being tested in the same way its users would; that is, make calls against its public API rather than its implementation details. If tests work the same way as the system’s users, by definition, change that breaks a test might also break a user. As an additional bonus, such tests can serve as useful examples and documentation for users.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lnSpc>
                <a:spcPct val="117999"/>
              </a:lnSpc>
            </a:pPr>
            <a:r>
              <a:t>Test code may also contain undesirable duplication (highlight building the same crews). In particular the parts that set up test fixtures are susceptible to this problem. Solutions are similar to those for normal code duplication as described by Fowler [5, p. 76]. The most common case for test code will be duplication of code in the same test class. This can be removed using Extract Method (F:110). For duplication across test classes, it may provide helpful to mirror the class hierarchy of the produc- tion code into the test class hierarchy. A word of caution however: moving duplicated code from two separate classes to a common class can introduce (unwanted) de- pendencies between tests.</a:t>
            </a:r>
          </a:p>
          <a:p>
            <a:pPr>
              <a:lnSpc>
                <a:spcPct val="117999"/>
              </a:lnSpc>
            </a:pPr>
            <a:r>
              <a:t>A special case of code duplication is test implication: test A and B cover the same production code, and A fails if and only if B fails. A typical example occurs when the produc- tion code gets refactored: before this refactoring, A and B covered different code, but afterwards they deal with the same code and it is not necessary anymore to maintain both tests.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What’s the problem with these big tests? Well, big tests probably involve these more complicated steps…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Shape 549"/>
          <p:cNvSpPr/>
          <p:nvPr>
            <p:ph type="sldImg"/>
          </p:nvPr>
        </p:nvSpPr>
        <p:spPr>
          <a:prstGeom prst="rect">
            <a:avLst/>
          </a:prstGeom>
        </p:spPr>
        <p:txBody>
          <a:bodyPr/>
          <a:lstStyle/>
          <a:p>
            <a:pPr/>
          </a:p>
        </p:txBody>
      </p:sp>
      <p:sp>
        <p:nvSpPr>
          <p:cNvPr id="550" name="Shape 550"/>
          <p:cNvSpPr/>
          <p:nvPr>
            <p:ph type="body" sz="quarter" idx="1"/>
          </p:nvPr>
        </p:nvSpPr>
        <p:spPr>
          <a:prstGeom prst="rect">
            <a:avLst/>
          </a:prstGeom>
        </p:spPr>
        <p:txBody>
          <a:bodyPr/>
          <a:lstStyle/>
          <a:p>
            <a:pPr/>
            <a:r>
              <a:t>A bigger problem with internal system timeouts is that exceeding them can lead to difficult errors to triage. A production system will often try to limit end-user exposure to catastrophic failure by handling possible internal system issues gracefully. For example, if Google cannot serve an ad in a given time limit, we don’t return a 500, we just don’t serve an ad. But this looks to a test runner as if the ad-serving code might be broken when there is just a flaky timeout issue.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defTabSz="642937">
              <a:lnSpc>
                <a:spcPct val="100000"/>
              </a:lnSpc>
              <a:defRPr sz="1600">
                <a:latin typeface="Helvetica"/>
                <a:ea typeface="Helvetica"/>
                <a:cs typeface="Helvetica"/>
                <a:sym typeface="Helvetica"/>
              </a:defRPr>
            </a:pPr>
            <a:r>
              <a:t>To test valid zip codes, you pick valid inputs that have 5 digits and for which there are</a:t>
            </a:r>
          </a:p>
          <a:p>
            <a:pPr marL="304800" indent="-304800" defTabSz="642937">
              <a:lnSpc>
                <a:spcPct val="100000"/>
              </a:lnSpc>
              <a:buSzPct val="100000"/>
              <a:buChar char="•"/>
              <a:defRPr sz="1600">
                <a:latin typeface="Helvetica"/>
                <a:ea typeface="Helvetica"/>
                <a:cs typeface="Helvetica"/>
                <a:sym typeface="Helvetica"/>
              </a:defRPr>
            </a:pPr>
            <a:r>
              <a:t>0 cities as output</a:t>
            </a:r>
          </a:p>
          <a:p>
            <a:pPr marL="304800" indent="-304800" defTabSz="642937">
              <a:lnSpc>
                <a:spcPct val="100000"/>
              </a:lnSpc>
              <a:buSzPct val="100000"/>
              <a:buChar char="•"/>
              <a:defRPr sz="1600">
                <a:latin typeface="Helvetica"/>
                <a:ea typeface="Helvetica"/>
                <a:cs typeface="Helvetica"/>
                <a:sym typeface="Helvetica"/>
              </a:defRPr>
            </a:pPr>
            <a:r>
              <a:t>1 city as output</a:t>
            </a:r>
          </a:p>
          <a:p>
            <a:pPr marL="304800" indent="-304800" defTabSz="642937">
              <a:lnSpc>
                <a:spcPct val="100000"/>
              </a:lnSpc>
              <a:buSzPct val="100000"/>
              <a:buChar char="•"/>
              <a:defRPr sz="1600">
                <a:latin typeface="Helvetica"/>
                <a:ea typeface="Helvetica"/>
                <a:cs typeface="Helvetica"/>
                <a:sym typeface="Helvetica"/>
              </a:defRPr>
            </a:pPr>
            <a:r>
              <a:t>many cities as output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marL="228600" indent="-228600">
              <a:lnSpc>
                <a:spcPct val="100000"/>
              </a:lnSpc>
              <a:buSzPct val="100000"/>
              <a:buChar char="•"/>
              <a:defRPr sz="1800"/>
            </a:pPr>
            <a:r>
              <a:t>We should also try to create tests that try using invalid ZIP codes</a:t>
            </a:r>
          </a:p>
          <a:p>
            <a:pPr marL="228600" indent="-228600">
              <a:lnSpc>
                <a:spcPct val="100000"/>
              </a:lnSpc>
              <a:buSzPct val="100000"/>
              <a:buChar char="•"/>
              <a:defRPr sz="1800"/>
            </a:pPr>
            <a:r>
              <a:t>For example, we could create a test that uses an empty input</a:t>
            </a:r>
          </a:p>
          <a:p>
            <a:pPr marL="228600" indent="-228600">
              <a:lnSpc>
                <a:spcPct val="100000"/>
              </a:lnSpc>
              <a:buSzPct val="100000"/>
              <a:buChar char="•"/>
              <a:defRPr sz="1800"/>
            </a:pPr>
            <a:r>
              <a:t>or given that the expected input is 5 digits, we can try inputs that are too short, or too long, or that contain non-numeric data</a:t>
            </a:r>
          </a:p>
          <a:p>
            <a:pPr marL="228600" indent="-228600">
              <a:lnSpc>
                <a:spcPct val="100000"/>
              </a:lnSpc>
              <a:buSzPct val="100000"/>
              <a:buChar char="•"/>
              <a:defRPr sz="1800"/>
            </a:pPr>
            <a:r>
              <a:t>Note - testing all zip codes would be hard (especially zip+4!)</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Here’s an example of a test written in TypeScript from the transcript server. What is up with this test? [Well, it’s self-documenting]. What does this test check for? Anything? [Minor point: if client.addStudent threw error, we’d fail the test]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What this test was missing is an assertion. The assertion specifies what is called a “test oracle” - a way to determine if the test passed or not. It is easy: that there is a student ID.</a:t>
            </a:r>
          </a:p>
          <a:p>
            <a:pPr/>
            <a:r>
              <a:t>But how do the testers know in advance what the expected output should be?</a:t>
            </a:r>
          </a:p>
          <a:p>
            <a:pPr/>
            <a:r>
              <a:t>Or, alternatively, how can testers write assertions to check that the actual output is correct for the given input?</a:t>
            </a:r>
          </a:p>
          <a:p>
            <a:pPr/>
            <a:r>
              <a:t>Customer requirements, such as user stories, may not specify exactly how to determine the correct output for every possible input, and may not even define was “correctness” means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Human tester “knows”</a:t>
            </a:r>
          </a:p>
          <a:p>
            <a:pPr/>
            <a:r>
              <a:t>Naive - if it doesn’t crash, hang, or produce obviously nonsensical output, it works!</a:t>
            </a:r>
          </a:p>
          <a:p>
            <a:pPr/>
            <a:r>
              <a:t>Formal specification - mandatory for safety-critical systems, rare for business/consumer applications</a:t>
            </a:r>
          </a:p>
          <a:p>
            <a:pPr/>
            <a:r>
              <a:t>Wait until users complain that the software didn’t do what they expected, then write test cases to check for what they say they expected 😁</a:t>
            </a:r>
          </a:p>
          <a:p>
            <a:pPr/>
            <a:r>
              <a:t>Pseudo-oracles m​ ay be available in some cases, where one test case acts as an oracle for another test case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Regression testing is the most common form of pseudo-oracle, where we repeat test cases with known results on old version to see if they have the same or different results on new version.</a:t>
            </a:r>
          </a:p>
          <a:p>
            <a:pPr/>
            <a:r>
              <a:t>Some of those test cases ​should​ change results, e.g., when we fix a bug that caused a test case to fail, we expect it to pass. But unrelated test cases should not - if they do, that indicates a new bug.</a:t>
            </a:r>
          </a:p>
          <a:p>
            <a:pPr/>
            <a:r>
              <a:t>“Differential testing” is another kind of pseudo-orcale, which requires a second independently developed implementation of the same functionality</a:t>
            </a:r>
          </a:p>
          <a:p>
            <a:pPr/>
            <a:r>
              <a:t>➢If they disagree, one or both is wrong</a:t>
            </a:r>
          </a:p>
          <a:p>
            <a:pPr/>
            <a:r>
              <a:t>➢If they agree, does that mean both are right?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Say we have a machine learning application that is supposed to learn from series of traffic images how to control the steering of a self-driving car, so it obeys traffic laws and doesn’t cause accidents.</a:t>
            </a:r>
          </a:p>
          <a:p>
            <a:pPr/>
            <a:r>
              <a:t>How do we know what is “correct” steering for a given real-world driving scenario? How would we write test cases?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hape 2"/>
          <p:cNvSpPr/>
          <p:nvPr/>
        </p:nvSpPr>
        <p:spPr>
          <a:xfrm>
            <a:off x="3962397" y="2975343"/>
            <a:ext cx="16459204" cy="1"/>
          </a:xfrm>
          <a:prstGeom prst="line">
            <a:avLst/>
          </a:prstGeom>
          <a:ln w="25400">
            <a:solidFill>
              <a:srgbClr val="E2E1DE"/>
            </a:solidFill>
          </a:ln>
        </p:spPr>
        <p:txBody>
          <a:bodyPr lIns="64292" tIns="64292" rIns="64292" bIns="64292"/>
          <a:lstStyle/>
          <a:p>
            <a:pPr algn="l" defTabSz="642937">
              <a:defRPr>
                <a:solidFill>
                  <a:srgbClr val="615445"/>
                </a:solidFill>
                <a:latin typeface="Helvetica"/>
                <a:ea typeface="Helvetica"/>
                <a:cs typeface="Helvetica"/>
                <a:sym typeface="Helvetica"/>
              </a:defRPr>
            </a:pPr>
          </a:p>
        </p:txBody>
      </p:sp>
      <p:sp>
        <p:nvSpPr>
          <p:cNvPr id="143" name="Slide Number"/>
          <p:cNvSpPr txBox="1"/>
          <p:nvPr>
            <p:ph type="sldNum" sz="quarter" idx="2"/>
          </p:nvPr>
        </p:nvSpPr>
        <p:spPr>
          <a:xfrm>
            <a:off x="20211132" y="13030603"/>
            <a:ext cx="210469" cy="215901"/>
          </a:xfrm>
          <a:prstGeom prst="rect">
            <a:avLst/>
          </a:prstGeom>
        </p:spPr>
        <p:txBody>
          <a:bodyPr lIns="0" tIns="0" rIns="0" bIns="0" anchor="ctr"/>
          <a:lstStyle>
            <a:lvl1pPr algn="r" defTabSz="642937">
              <a:defRPr b="1" sz="1400">
                <a:solidFill>
                  <a:srgbClr val="CC0000"/>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lvl1pPr>
              <a:defRPr>
                <a:solidFill>
                  <a:srgbClr val="000000"/>
                </a:solidFill>
              </a:defRPr>
            </a:lvl1p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lvl1pPr>
              <a:defRPr>
                <a:solidFill>
                  <a:srgbClr val="000000"/>
                </a:solidFill>
              </a:defRPr>
            </a:lvl1p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lvl1pPr>
              <a:defRPr>
                <a:solidFill>
                  <a:srgbClr val="000000"/>
                </a:solidFill>
              </a:defRPr>
            </a:lvl1p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g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4" Type="http://schemas.openxmlformats.org/officeDocument/2006/relationships/image" Target="../media/image54.png"/><Relationship Id="rId15" Type="http://schemas.openxmlformats.org/officeDocument/2006/relationships/image" Target="../media/image55.png"/><Relationship Id="rId16" Type="http://schemas.openxmlformats.org/officeDocument/2006/relationships/image" Target="../media/image56.png"/><Relationship Id="rId17" Type="http://schemas.openxmlformats.org/officeDocument/2006/relationships/image" Target="../media/image57.png"/><Relationship Id="rId18" Type="http://schemas.openxmlformats.org/officeDocument/2006/relationships/image" Target="../media/image58.png"/><Relationship Id="rId19" Type="http://schemas.openxmlformats.org/officeDocument/2006/relationships/image" Target="../media/image5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 Id="rId3" Type="http://schemas.openxmlformats.org/officeDocument/2006/relationships/hyperlink" Target="https://www.tradeweb.com/our-markets/data--reporting/replay-service/"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neu-se.github.io/CS4530-CS5500-Spring-2021/Activities/week5-prof-bell-transcript-server.zip"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creativecommons.org/licenses/by-sa/4.0/"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Jonathan Bell, John Boyland, Mitch Wand…"/>
          <p:cNvSpPr txBox="1"/>
          <p:nvPr>
            <p:ph type="body" idx="21"/>
          </p:nvPr>
        </p:nvSpPr>
        <p:spPr>
          <a:xfrm>
            <a:off x="1201340" y="11177783"/>
            <a:ext cx="21971003" cy="1319058"/>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p>
        </p:txBody>
      </p:sp>
      <p:sp>
        <p:nvSpPr>
          <p:cNvPr id="153" name="CS 4530…"/>
          <p:cNvSpPr txBox="1"/>
          <p:nvPr>
            <p:ph type="ctrTitle"/>
          </p:nvPr>
        </p:nvSpPr>
        <p:spPr>
          <a:prstGeom prst="rect">
            <a:avLst/>
          </a:prstGeom>
        </p:spPr>
        <p:txBody>
          <a:bodyPr/>
          <a:lstStyle/>
          <a:p>
            <a:pPr>
              <a:defRPr>
                <a:solidFill>
                  <a:srgbClr val="005493"/>
                </a:solidFill>
              </a:defRPr>
            </a:pPr>
            <a:r>
              <a:t>CS 4530</a:t>
            </a:r>
          </a:p>
          <a:p>
            <a:pPr>
              <a:defRPr>
                <a:solidFill>
                  <a:srgbClr val="005493"/>
                </a:solidFill>
              </a:defRPr>
            </a:pPr>
            <a:r>
              <a:t>Software Engineering</a:t>
            </a:r>
          </a:p>
        </p:txBody>
      </p:sp>
      <p:sp>
        <p:nvSpPr>
          <p:cNvPr id="154" name="Lecture 8 - Testing"/>
          <p:cNvSpPr txBox="1"/>
          <p:nvPr>
            <p:ph type="subTitle" sz="quarter" idx="1"/>
          </p:nvPr>
        </p:nvSpPr>
        <p:spPr>
          <a:prstGeom prst="rect">
            <a:avLst/>
          </a:prstGeom>
        </p:spPr>
        <p:txBody>
          <a:bodyPr/>
          <a:lstStyle/>
          <a:p>
            <a:pPr/>
            <a:r>
              <a:t>Lecture 8 - Testing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Automated Tests"/>
          <p:cNvSpPr txBox="1"/>
          <p:nvPr>
            <p:ph type="title"/>
          </p:nvPr>
        </p:nvSpPr>
        <p:spPr>
          <a:prstGeom prst="rect">
            <a:avLst/>
          </a:prstGeom>
        </p:spPr>
        <p:txBody>
          <a:bodyPr/>
          <a:lstStyle/>
          <a:p>
            <a:pPr/>
            <a:r>
              <a:t>Automated Tests</a:t>
            </a:r>
          </a:p>
        </p:txBody>
      </p:sp>
      <p:sp>
        <p:nvSpPr>
          <p:cNvPr id="210" name="Is this an effective te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Is this an effective test?</a:t>
            </a:r>
          </a:p>
        </p:txBody>
      </p:sp>
      <p:sp>
        <p:nvSpPr>
          <p:cNvPr id="211" name="describe('Create student', () =&gt; {…"/>
          <p:cNvSpPr txBox="1"/>
          <p:nvPr/>
        </p:nvSpPr>
        <p:spPr>
          <a:xfrm>
            <a:off x="4470434" y="6068640"/>
            <a:ext cx="16550780" cy="3352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457200">
              <a:defRPr b="1" sz="3600">
                <a:solidFill>
                  <a:srgbClr val="018001"/>
                </a:solidFill>
                <a:latin typeface="Courier"/>
                <a:ea typeface="Courier"/>
                <a:cs typeface="Courier"/>
                <a:sym typeface="Courier"/>
              </a:defRPr>
            </a:pPr>
            <a:r>
              <a:rPr i="1">
                <a:solidFill>
                  <a:srgbClr val="66187A"/>
                </a:solidFill>
              </a:rPr>
              <a:t>describe</a:t>
            </a:r>
            <a:r>
              <a:rPr b="0">
                <a:solidFill>
                  <a:srgbClr val="000000"/>
                </a:solidFill>
              </a:rPr>
              <a:t>(</a:t>
            </a:r>
            <a:r>
              <a:t>'Create student'</a:t>
            </a:r>
            <a:r>
              <a:rPr b="0">
                <a:solidFill>
                  <a:srgbClr val="000000"/>
                </a:solidFill>
              </a:rPr>
              <a:t>, () =&gt; {</a:t>
            </a:r>
            <a:endParaRPr b="0">
              <a:solidFill>
                <a:srgbClr val="000000"/>
              </a:solidFill>
            </a:endParaRPr>
          </a:p>
          <a:p>
            <a:pPr algn="l" defTabSz="457200">
              <a:defRPr b="1" sz="3600">
                <a:solidFill>
                  <a:srgbClr val="018001"/>
                </a:solidFill>
                <a:latin typeface="Courier"/>
                <a:ea typeface="Courier"/>
                <a:cs typeface="Courier"/>
                <a:sym typeface="Courier"/>
              </a:defRPr>
            </a:pPr>
            <a:r>
              <a:rPr b="0">
                <a:solidFill>
                  <a:srgbClr val="000000"/>
                </a:solidFill>
              </a:rPr>
              <a:t>  </a:t>
            </a:r>
            <a:r>
              <a:rPr i="1">
                <a:solidFill>
                  <a:srgbClr val="66187A"/>
                </a:solidFill>
              </a:rPr>
              <a:t>it</a:t>
            </a:r>
            <a:r>
              <a:rPr b="0">
                <a:solidFill>
                  <a:srgbClr val="000000"/>
                </a:solidFill>
              </a:rPr>
              <a:t>(</a:t>
            </a:r>
            <a:r>
              <a:t>'should return an ID'</a:t>
            </a:r>
            <a:r>
              <a:rPr b="0">
                <a:solidFill>
                  <a:srgbClr val="000000"/>
                </a:solidFill>
              </a:rPr>
              <a:t>, </a:t>
            </a:r>
            <a:r>
              <a:rPr>
                <a:solidFill>
                  <a:srgbClr val="011480"/>
                </a:solidFill>
              </a:rPr>
              <a:t>async </a:t>
            </a:r>
            <a:r>
              <a:rPr b="0">
                <a:solidFill>
                  <a:srgbClr val="000000"/>
                </a:solidFill>
              </a:rPr>
              <a:t>() =&gt; {</a:t>
            </a:r>
            <a:endParaRPr b="0">
              <a:solidFill>
                <a:srgbClr val="000000"/>
              </a:solidFill>
            </a:endParaRPr>
          </a:p>
          <a:p>
            <a:pPr algn="l" defTabSz="457200">
              <a:defRPr sz="3600">
                <a:solidFill>
                  <a:srgbClr val="000000"/>
                </a:solidFill>
                <a:latin typeface="Courier"/>
                <a:ea typeface="Courier"/>
                <a:cs typeface="Courier"/>
                <a:sym typeface="Courier"/>
              </a:defRPr>
            </a:pPr>
            <a:r>
              <a:t>    </a:t>
            </a:r>
            <a:r>
              <a:rPr b="1">
                <a:solidFill>
                  <a:srgbClr val="011480"/>
                </a:solidFill>
              </a:rPr>
              <a:t>const </a:t>
            </a:r>
            <a:r>
              <a:rPr>
                <a:solidFill>
                  <a:srgbClr val="458383"/>
                </a:solidFill>
              </a:rPr>
              <a:t>createdStudent </a:t>
            </a:r>
            <a:r>
              <a:t>= </a:t>
            </a:r>
            <a:r>
              <a:rPr b="1">
                <a:solidFill>
                  <a:srgbClr val="011480"/>
                </a:solidFill>
              </a:rPr>
              <a:t>await </a:t>
            </a:r>
            <a:r>
              <a:t>client.</a:t>
            </a:r>
            <a:r>
              <a:rPr i="1"/>
              <a:t>addStudent</a:t>
            </a:r>
            <a:r>
              <a:t>(</a:t>
            </a:r>
            <a:r>
              <a:rPr b="1">
                <a:solidFill>
                  <a:srgbClr val="018001"/>
                </a:solidFill>
              </a:rPr>
              <a:t>'Avery'</a:t>
            </a:r>
            <a:r>
              <a:t>);</a:t>
            </a:r>
          </a:p>
          <a:p>
            <a:pPr algn="l" defTabSz="457200">
              <a:defRPr sz="3600">
                <a:solidFill>
                  <a:srgbClr val="7A7A43"/>
                </a:solidFill>
                <a:latin typeface="Courier"/>
                <a:ea typeface="Courier"/>
                <a:cs typeface="Courier"/>
                <a:sym typeface="Courier"/>
              </a:defRPr>
            </a:pPr>
            <a:r>
              <a:rPr>
                <a:solidFill>
                  <a:srgbClr val="000000"/>
                </a:solidFill>
              </a:rPr>
              <a:t>    </a:t>
            </a:r>
            <a:r>
              <a:rPr b="1" i="1">
                <a:solidFill>
                  <a:srgbClr val="66187A"/>
                </a:solidFill>
              </a:rPr>
              <a:t>expect</a:t>
            </a:r>
            <a:r>
              <a:rPr>
                <a:solidFill>
                  <a:srgbClr val="000000"/>
                </a:solidFill>
              </a:rPr>
              <a:t>(</a:t>
            </a:r>
            <a:r>
              <a:rPr>
                <a:solidFill>
                  <a:srgbClr val="458383"/>
                </a:solidFill>
              </a:rPr>
              <a:t>createdStudent</a:t>
            </a:r>
            <a:r>
              <a:rPr>
                <a:solidFill>
                  <a:srgbClr val="000000"/>
                </a:solidFill>
              </a:rPr>
              <a:t>.</a:t>
            </a:r>
            <a:r>
              <a:rPr b="1">
                <a:solidFill>
                  <a:srgbClr val="66187A"/>
                </a:solidFill>
              </a:rPr>
              <a:t>studentID</a:t>
            </a:r>
            <a:r>
              <a:rPr>
                <a:solidFill>
                  <a:srgbClr val="000000"/>
                </a:solidFill>
              </a:rPr>
              <a:t>).</a:t>
            </a:r>
            <a:r>
              <a:t>toBeGreaterThan</a:t>
            </a:r>
            <a:r>
              <a:rPr>
                <a:solidFill>
                  <a:srgbClr val="000000"/>
                </a:solidFill>
              </a:rPr>
              <a:t>(</a:t>
            </a:r>
            <a:r>
              <a:rPr>
                <a:solidFill>
                  <a:srgbClr val="0432FF"/>
                </a:solidFill>
              </a:rPr>
              <a:t>4</a:t>
            </a:r>
            <a:r>
              <a:rPr>
                <a:solidFill>
                  <a:srgbClr val="000000"/>
                </a:solidFill>
              </a:rPr>
              <a:t>);</a:t>
            </a:r>
            <a:endParaRPr>
              <a:solidFill>
                <a:srgbClr val="000000"/>
              </a:solidFill>
            </a:endParaRPr>
          </a:p>
          <a:p>
            <a:pPr algn="l" defTabSz="457200">
              <a:defRPr sz="3600">
                <a:solidFill>
                  <a:srgbClr val="000000"/>
                </a:solidFill>
                <a:latin typeface="Courier"/>
                <a:ea typeface="Courier"/>
                <a:cs typeface="Courier"/>
                <a:sym typeface="Courier"/>
              </a:defRPr>
            </a:pPr>
            <a:r>
              <a:t>  });</a:t>
            </a:r>
          </a:p>
          <a:p>
            <a:pPr algn="l" defTabSz="457200">
              <a:defRPr sz="3600">
                <a:solidFill>
                  <a:srgbClr val="000000"/>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Automated Tests"/>
          <p:cNvSpPr txBox="1"/>
          <p:nvPr>
            <p:ph type="title"/>
          </p:nvPr>
        </p:nvSpPr>
        <p:spPr>
          <a:prstGeom prst="rect">
            <a:avLst/>
          </a:prstGeom>
        </p:spPr>
        <p:txBody>
          <a:bodyPr/>
          <a:lstStyle/>
          <a:p>
            <a:pPr/>
            <a:r>
              <a:t>Automated Tests</a:t>
            </a:r>
          </a:p>
        </p:txBody>
      </p:sp>
      <p:sp>
        <p:nvSpPr>
          <p:cNvPr id="216" name="Tests are only as good as their inputs and their asser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Tests are only as good as their inputs </a:t>
            </a:r>
            <a:r>
              <a:rPr i="1"/>
              <a:t>and</a:t>
            </a:r>
            <a:r>
              <a:t> their assertions!</a:t>
            </a:r>
          </a:p>
        </p:txBody>
      </p:sp>
      <p:sp>
        <p:nvSpPr>
          <p:cNvPr id="217" name="describe('Create student', () =&gt; {…"/>
          <p:cNvSpPr txBox="1"/>
          <p:nvPr/>
        </p:nvSpPr>
        <p:spPr>
          <a:xfrm>
            <a:off x="4470434" y="6068640"/>
            <a:ext cx="16550780" cy="3352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457200">
              <a:defRPr b="1" sz="3600">
                <a:solidFill>
                  <a:srgbClr val="018001"/>
                </a:solidFill>
                <a:latin typeface="Courier"/>
                <a:ea typeface="Courier"/>
                <a:cs typeface="Courier"/>
                <a:sym typeface="Courier"/>
              </a:defRPr>
            </a:pPr>
            <a:r>
              <a:rPr i="1">
                <a:solidFill>
                  <a:srgbClr val="66187A"/>
                </a:solidFill>
              </a:rPr>
              <a:t>describe</a:t>
            </a:r>
            <a:r>
              <a:rPr b="0">
                <a:solidFill>
                  <a:srgbClr val="000000"/>
                </a:solidFill>
              </a:rPr>
              <a:t>(</a:t>
            </a:r>
            <a:r>
              <a:t>'Create student'</a:t>
            </a:r>
            <a:r>
              <a:rPr b="0">
                <a:solidFill>
                  <a:srgbClr val="000000"/>
                </a:solidFill>
              </a:rPr>
              <a:t>, () =&gt; {</a:t>
            </a:r>
            <a:endParaRPr b="0">
              <a:solidFill>
                <a:srgbClr val="000000"/>
              </a:solidFill>
            </a:endParaRPr>
          </a:p>
          <a:p>
            <a:pPr algn="l" defTabSz="457200">
              <a:defRPr b="1" sz="3600">
                <a:solidFill>
                  <a:srgbClr val="018001"/>
                </a:solidFill>
                <a:latin typeface="Courier"/>
                <a:ea typeface="Courier"/>
                <a:cs typeface="Courier"/>
                <a:sym typeface="Courier"/>
              </a:defRPr>
            </a:pPr>
            <a:r>
              <a:rPr b="0">
                <a:solidFill>
                  <a:srgbClr val="000000"/>
                </a:solidFill>
              </a:rPr>
              <a:t>  </a:t>
            </a:r>
            <a:r>
              <a:rPr i="1">
                <a:solidFill>
                  <a:srgbClr val="66187A"/>
                </a:solidFill>
              </a:rPr>
              <a:t>it</a:t>
            </a:r>
            <a:r>
              <a:rPr b="0">
                <a:solidFill>
                  <a:srgbClr val="000000"/>
                </a:solidFill>
              </a:rPr>
              <a:t>(</a:t>
            </a:r>
            <a:r>
              <a:t>'should return an ID'</a:t>
            </a:r>
            <a:r>
              <a:rPr b="0">
                <a:solidFill>
                  <a:srgbClr val="000000"/>
                </a:solidFill>
              </a:rPr>
              <a:t>, </a:t>
            </a:r>
            <a:r>
              <a:rPr>
                <a:solidFill>
                  <a:srgbClr val="011480"/>
                </a:solidFill>
              </a:rPr>
              <a:t>async </a:t>
            </a:r>
            <a:r>
              <a:rPr b="0">
                <a:solidFill>
                  <a:srgbClr val="000000"/>
                </a:solidFill>
              </a:rPr>
              <a:t>() =&gt; {</a:t>
            </a:r>
            <a:endParaRPr b="0">
              <a:solidFill>
                <a:srgbClr val="000000"/>
              </a:solidFill>
            </a:endParaRPr>
          </a:p>
          <a:p>
            <a:pPr algn="l" defTabSz="457200">
              <a:defRPr sz="3600">
                <a:solidFill>
                  <a:srgbClr val="000000"/>
                </a:solidFill>
                <a:latin typeface="Courier"/>
                <a:ea typeface="Courier"/>
                <a:cs typeface="Courier"/>
                <a:sym typeface="Courier"/>
              </a:defRPr>
            </a:pPr>
            <a:r>
              <a:t>    </a:t>
            </a:r>
            <a:r>
              <a:rPr b="1">
                <a:solidFill>
                  <a:srgbClr val="011480"/>
                </a:solidFill>
              </a:rPr>
              <a:t>const </a:t>
            </a:r>
            <a:r>
              <a:rPr>
                <a:solidFill>
                  <a:srgbClr val="458383"/>
                </a:solidFill>
              </a:rPr>
              <a:t>createdStudent </a:t>
            </a:r>
            <a:r>
              <a:t>= </a:t>
            </a:r>
            <a:r>
              <a:rPr b="1">
                <a:solidFill>
                  <a:srgbClr val="011480"/>
                </a:solidFill>
              </a:rPr>
              <a:t>await </a:t>
            </a:r>
            <a:r>
              <a:t>client.</a:t>
            </a:r>
            <a:r>
              <a:rPr i="1"/>
              <a:t>addStudent</a:t>
            </a:r>
            <a:r>
              <a:t>(</a:t>
            </a:r>
            <a:r>
              <a:rPr b="1">
                <a:solidFill>
                  <a:srgbClr val="018001"/>
                </a:solidFill>
              </a:rPr>
              <a:t>'Avery'</a:t>
            </a:r>
            <a:r>
              <a:t>);</a:t>
            </a:r>
          </a:p>
          <a:p>
            <a:pPr algn="l" defTabSz="457200">
              <a:defRPr sz="3600">
                <a:solidFill>
                  <a:srgbClr val="7A7A43"/>
                </a:solidFill>
                <a:latin typeface="Courier"/>
                <a:ea typeface="Courier"/>
                <a:cs typeface="Courier"/>
                <a:sym typeface="Courier"/>
              </a:defRPr>
            </a:pPr>
            <a:r>
              <a:rPr>
                <a:solidFill>
                  <a:srgbClr val="000000"/>
                </a:solidFill>
              </a:rPr>
              <a:t>    </a:t>
            </a:r>
            <a:r>
              <a:rPr b="1" i="1">
                <a:solidFill>
                  <a:srgbClr val="66187A"/>
                </a:solidFill>
              </a:rPr>
              <a:t>expect</a:t>
            </a:r>
            <a:r>
              <a:rPr>
                <a:solidFill>
                  <a:srgbClr val="000000"/>
                </a:solidFill>
              </a:rPr>
              <a:t>(</a:t>
            </a:r>
            <a:r>
              <a:rPr>
                <a:solidFill>
                  <a:srgbClr val="458383"/>
                </a:solidFill>
              </a:rPr>
              <a:t>createdStudent</a:t>
            </a:r>
            <a:r>
              <a:rPr>
                <a:solidFill>
                  <a:srgbClr val="000000"/>
                </a:solidFill>
              </a:rPr>
              <a:t>.</a:t>
            </a:r>
            <a:r>
              <a:rPr b="1">
                <a:solidFill>
                  <a:srgbClr val="66187A"/>
                </a:solidFill>
              </a:rPr>
              <a:t>studentID</a:t>
            </a:r>
            <a:r>
              <a:rPr>
                <a:solidFill>
                  <a:srgbClr val="000000"/>
                </a:solidFill>
              </a:rPr>
              <a:t>).</a:t>
            </a:r>
            <a:r>
              <a:t>toBeGreaterThan</a:t>
            </a:r>
            <a:r>
              <a:rPr>
                <a:solidFill>
                  <a:srgbClr val="000000"/>
                </a:solidFill>
              </a:rPr>
              <a:t>(</a:t>
            </a:r>
            <a:r>
              <a:rPr>
                <a:solidFill>
                  <a:srgbClr val="0432FF"/>
                </a:solidFill>
              </a:rPr>
              <a:t>4</a:t>
            </a:r>
            <a:r>
              <a:rPr>
                <a:solidFill>
                  <a:srgbClr val="000000"/>
                </a:solidFill>
              </a:rPr>
              <a:t>);</a:t>
            </a:r>
            <a:endParaRPr>
              <a:solidFill>
                <a:srgbClr val="000000"/>
              </a:solidFill>
            </a:endParaRPr>
          </a:p>
          <a:p>
            <a:pPr algn="l" defTabSz="457200">
              <a:defRPr sz="3600">
                <a:solidFill>
                  <a:srgbClr val="000000"/>
                </a:solidFill>
                <a:latin typeface="Courier"/>
                <a:ea typeface="Courier"/>
                <a:cs typeface="Courier"/>
                <a:sym typeface="Courier"/>
              </a:defRPr>
            </a:pPr>
            <a:r>
              <a:t>  });</a:t>
            </a:r>
          </a:p>
          <a:p>
            <a:pPr algn="l" defTabSz="457200">
              <a:defRPr sz="3600">
                <a:solidFill>
                  <a:srgbClr val="000000"/>
                </a:solidFill>
                <a:latin typeface="Courier"/>
                <a:ea typeface="Courier"/>
                <a:cs typeface="Courier"/>
                <a:sym typeface="Courier"/>
              </a:defRPr>
            </a:pPr>
            <a:r>
              <a:t>})</a:t>
            </a:r>
          </a:p>
        </p:txBody>
      </p:sp>
      <p:sp>
        <p:nvSpPr>
          <p:cNvPr id="218" name="Test Oracle"/>
          <p:cNvSpPr txBox="1"/>
          <p:nvPr/>
        </p:nvSpPr>
        <p:spPr>
          <a:xfrm>
            <a:off x="15475789" y="10274697"/>
            <a:ext cx="2552295" cy="62173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3600">
                <a:solidFill>
                  <a:srgbClr val="000000"/>
                </a:solidFill>
              </a:defRPr>
            </a:lvl1pPr>
          </a:lstStyle>
          <a:p>
            <a:pPr/>
            <a:r>
              <a:t>Test Oracle</a:t>
            </a:r>
          </a:p>
        </p:txBody>
      </p:sp>
      <p:sp>
        <p:nvSpPr>
          <p:cNvPr id="219" name="Line"/>
          <p:cNvSpPr/>
          <p:nvPr/>
        </p:nvSpPr>
        <p:spPr>
          <a:xfrm flipH="1" flipV="1">
            <a:off x="15165892" y="8624993"/>
            <a:ext cx="1170544" cy="1639553"/>
          </a:xfrm>
          <a:prstGeom prst="line">
            <a:avLst/>
          </a:prstGeom>
          <a:ln w="63500">
            <a:solidFill>
              <a:srgbClr val="000000"/>
            </a:solidFill>
            <a:miter lim="400000"/>
            <a:tailEnd type="triangle"/>
          </a:ln>
        </p:spPr>
        <p:txBody>
          <a:bodyPr lIns="38100" tIns="38100" rIns="38100" bIns="38100" anchor="ctr"/>
          <a:lstStyle/>
          <a:p>
            <a:pPr defTabSz="2438339">
              <a:defRPr sz="2200"/>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Possible Test Oracles"/>
          <p:cNvSpPr txBox="1"/>
          <p:nvPr>
            <p:ph type="title"/>
          </p:nvPr>
        </p:nvSpPr>
        <p:spPr>
          <a:prstGeom prst="rect">
            <a:avLst/>
          </a:prstGeom>
        </p:spPr>
        <p:txBody>
          <a:bodyPr/>
          <a:lstStyle/>
          <a:p>
            <a:pPr/>
            <a:r>
              <a:t>Possible Test Oracles</a:t>
            </a:r>
          </a:p>
        </p:txBody>
      </p:sp>
      <p:sp>
        <p:nvSpPr>
          <p:cNvPr id="224" name="What output should we expect for a given inpu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output should we expect for a given input?</a:t>
            </a:r>
          </a:p>
        </p:txBody>
      </p:sp>
      <p:sp>
        <p:nvSpPr>
          <p:cNvPr id="225" name="Human tester infers the right answer…"/>
          <p:cNvSpPr txBox="1"/>
          <p:nvPr>
            <p:ph type="body" idx="1"/>
          </p:nvPr>
        </p:nvSpPr>
        <p:spPr>
          <a:prstGeom prst="rect">
            <a:avLst/>
          </a:prstGeom>
        </p:spPr>
        <p:txBody>
          <a:bodyPr/>
          <a:lstStyle/>
          <a:p>
            <a:pPr/>
            <a:r>
              <a:t>Human tester infers the right answer</a:t>
            </a:r>
          </a:p>
          <a:p>
            <a:pPr/>
            <a:r>
              <a:t>Simply not crashing is “right”</a:t>
            </a:r>
          </a:p>
          <a:p>
            <a:pPr/>
            <a:r>
              <a:t>Formal specification prescribes the right answer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seudo-Oracles"/>
          <p:cNvSpPr txBox="1"/>
          <p:nvPr>
            <p:ph type="title"/>
          </p:nvPr>
        </p:nvSpPr>
        <p:spPr>
          <a:prstGeom prst="rect">
            <a:avLst/>
          </a:prstGeom>
        </p:spPr>
        <p:txBody>
          <a:bodyPr/>
          <a:lstStyle/>
          <a:p>
            <a:pPr/>
            <a:r>
              <a:t>Pseudo-Oracles</a:t>
            </a:r>
          </a:p>
        </p:txBody>
      </p:sp>
      <p:sp>
        <p:nvSpPr>
          <p:cNvPr id="230" name="What if we don’t know what the output should b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if we </a:t>
            </a:r>
            <a:r>
              <a:rPr i="1"/>
              <a:t>don’t know</a:t>
            </a:r>
            <a:r>
              <a:t> what the output should be?</a:t>
            </a:r>
          </a:p>
        </p:txBody>
      </p:sp>
      <p:sp>
        <p:nvSpPr>
          <p:cNvPr id="231" name="Regression testing: expect same results on new versions of code…"/>
          <p:cNvSpPr txBox="1"/>
          <p:nvPr>
            <p:ph type="body" idx="1"/>
          </p:nvPr>
        </p:nvSpPr>
        <p:spPr>
          <a:prstGeom prst="rect">
            <a:avLst/>
          </a:prstGeom>
        </p:spPr>
        <p:txBody>
          <a:bodyPr/>
          <a:lstStyle/>
          <a:p>
            <a:pPr/>
            <a:r>
              <a:t>Regression testing: expect same results on new versions of code</a:t>
            </a:r>
          </a:p>
          <a:p>
            <a:pPr/>
            <a:r>
              <a:t>Differential testing: compare multiple implementations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Pseudo-Oracles and Machine Learning"/>
          <p:cNvSpPr txBox="1"/>
          <p:nvPr>
            <p:ph type="title"/>
          </p:nvPr>
        </p:nvSpPr>
        <p:spPr>
          <a:prstGeom prst="rect">
            <a:avLst/>
          </a:prstGeom>
        </p:spPr>
        <p:txBody>
          <a:bodyPr/>
          <a:lstStyle/>
          <a:p>
            <a:pPr/>
            <a:r>
              <a:t>Pseudo-Oracles and Machine Learning</a:t>
            </a:r>
          </a:p>
        </p:txBody>
      </p:sp>
      <p:sp>
        <p:nvSpPr>
          <p:cNvPr id="236" name="Testing self-driving ca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Testing self-driving cars</a:t>
            </a:r>
          </a:p>
        </p:txBody>
      </p:sp>
      <p:sp>
        <p:nvSpPr>
          <p:cNvPr id="237" name="Problem: ML application learns from traffic images, determines how to steer car safely…"/>
          <p:cNvSpPr txBox="1"/>
          <p:nvPr>
            <p:ph type="body" sz="half" idx="1"/>
          </p:nvPr>
        </p:nvSpPr>
        <p:spPr>
          <a:xfrm>
            <a:off x="1206500" y="4248504"/>
            <a:ext cx="10989999" cy="8256012"/>
          </a:xfrm>
          <a:prstGeom prst="rect">
            <a:avLst/>
          </a:prstGeom>
        </p:spPr>
        <p:txBody>
          <a:bodyPr/>
          <a:lstStyle/>
          <a:p>
            <a:pPr/>
            <a:r>
              <a:t>Problem: ML application learns from traffic images, determines how to steer car safely</a:t>
            </a:r>
          </a:p>
          <a:p>
            <a:pPr/>
            <a:r>
              <a:t>How do we exhaustively generate inputs?</a:t>
            </a:r>
          </a:p>
          <a:p>
            <a:pPr/>
            <a:r>
              <a:t>Approach: apply image transformations to known cases</a:t>
            </a:r>
          </a:p>
        </p:txBody>
      </p:sp>
      <p:pic>
        <p:nvPicPr>
          <p:cNvPr id="238" name="Image" descr="Image"/>
          <p:cNvPicPr>
            <a:picLocks noChangeAspect="1"/>
          </p:cNvPicPr>
          <p:nvPr/>
        </p:nvPicPr>
        <p:blipFill>
          <a:blip r:embed="rId3">
            <a:extLst/>
          </a:blip>
          <a:stretch>
            <a:fillRect/>
          </a:stretch>
        </p:blipFill>
        <p:spPr>
          <a:xfrm>
            <a:off x="12167546" y="3475579"/>
            <a:ext cx="9164058" cy="9042607"/>
          </a:xfrm>
          <a:prstGeom prst="rect">
            <a:avLst/>
          </a:prstGeom>
          <a:ln w="12700">
            <a:miter lim="400000"/>
          </a:ln>
        </p:spPr>
      </p:pic>
      <p:sp>
        <p:nvSpPr>
          <p:cNvPr id="239" name="“DeepTest: Automated Testing of Deep-Neural-Network-driven Autonomous Cars,” Tian et al, ICSE 2018"/>
          <p:cNvSpPr txBox="1"/>
          <p:nvPr/>
        </p:nvSpPr>
        <p:spPr>
          <a:xfrm>
            <a:off x="5637390" y="13148461"/>
            <a:ext cx="13109220"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“DeepTest: Automated Testing of Deep-Neural-Network-driven Autonomous Cars,” Tian et al, ICSE 2018</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8"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What makes a good test?"/>
          <p:cNvSpPr txBox="1"/>
          <p:nvPr>
            <p:ph type="title"/>
          </p:nvPr>
        </p:nvSpPr>
        <p:spPr>
          <a:prstGeom prst="rect">
            <a:avLst/>
          </a:prstGeom>
        </p:spPr>
        <p:txBody>
          <a:bodyPr/>
          <a:lstStyle/>
          <a:p>
            <a:pPr/>
            <a:r>
              <a:t>What makes a good test?</a:t>
            </a:r>
          </a:p>
        </p:txBody>
      </p:sp>
      <p:sp>
        <p:nvSpPr>
          <p:cNvPr id="244" name="The Beyoncé Ru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Beyoncé Rule</a:t>
            </a:r>
          </a:p>
        </p:txBody>
      </p:sp>
      <p:pic>
        <p:nvPicPr>
          <p:cNvPr id="245" name="image1.jpeg" descr="image1.jpeg"/>
          <p:cNvPicPr>
            <a:picLocks noChangeAspect="1"/>
          </p:cNvPicPr>
          <p:nvPr/>
        </p:nvPicPr>
        <p:blipFill>
          <a:blip r:embed="rId3">
            <a:extLst/>
          </a:blip>
          <a:stretch>
            <a:fillRect/>
          </a:stretch>
        </p:blipFill>
        <p:spPr>
          <a:xfrm>
            <a:off x="6700242" y="4473466"/>
            <a:ext cx="10983516" cy="7304486"/>
          </a:xfrm>
          <a:prstGeom prst="rect">
            <a:avLst/>
          </a:prstGeom>
          <a:ln w="12700">
            <a:miter lim="400000"/>
          </a:ln>
        </p:spPr>
      </p:pic>
      <p:sp>
        <p:nvSpPr>
          <p:cNvPr id="246" name="“Software Engineering at Google: Lessons Learned from Programming Over Time,” Wright, Winters and Manshreck, 2020 (O’Reilly)"/>
          <p:cNvSpPr txBox="1"/>
          <p:nvPr/>
        </p:nvSpPr>
        <p:spPr>
          <a:xfrm>
            <a:off x="3996613" y="12795100"/>
            <a:ext cx="1639077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“Software Engineering at Google: Lessons Learned from Programming Over Time,” Wright, Winters and Manshreck, 2020 (O’Reilly)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What makes a good test?"/>
          <p:cNvSpPr txBox="1"/>
          <p:nvPr>
            <p:ph type="title"/>
          </p:nvPr>
        </p:nvSpPr>
        <p:spPr>
          <a:prstGeom prst="rect">
            <a:avLst/>
          </a:prstGeom>
        </p:spPr>
        <p:txBody>
          <a:bodyPr/>
          <a:lstStyle/>
          <a:p>
            <a:pPr/>
            <a:r>
              <a:t>What makes a good test?</a:t>
            </a:r>
          </a:p>
        </p:txBody>
      </p:sp>
      <p:sp>
        <p:nvSpPr>
          <p:cNvPr id="251" name="The Beyoncé Rule, appli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Beyoncé Rule, applied</a:t>
            </a:r>
          </a:p>
        </p:txBody>
      </p:sp>
      <p:sp>
        <p:nvSpPr>
          <p:cNvPr id="252" name="Slide bullet text"/>
          <p:cNvSpPr txBox="1"/>
          <p:nvPr>
            <p:ph type="body" idx="1"/>
          </p:nvPr>
        </p:nvSpPr>
        <p:spPr>
          <a:prstGeom prst="rect">
            <a:avLst/>
          </a:prstGeom>
        </p:spPr>
        <p:txBody>
          <a:bodyPr/>
          <a:lstStyle/>
          <a:p>
            <a:pPr/>
          </a:p>
        </p:txBody>
      </p:sp>
      <p:grpSp>
        <p:nvGrpSpPr>
          <p:cNvPr id="255" name="Group"/>
          <p:cNvGrpSpPr/>
          <p:nvPr/>
        </p:nvGrpSpPr>
        <p:grpSpPr>
          <a:xfrm>
            <a:off x="7042399" y="5399093"/>
            <a:ext cx="2122474" cy="1622402"/>
            <a:chOff x="0" y="0"/>
            <a:chExt cx="2122473" cy="1622401"/>
          </a:xfrm>
        </p:grpSpPr>
        <p:sp>
          <p:nvSpPr>
            <p:cNvPr id="253" name="Coins"/>
            <p:cNvSpPr/>
            <p:nvPr/>
          </p:nvSpPr>
          <p:spPr>
            <a:xfrm>
              <a:off x="615582" y="0"/>
              <a:ext cx="891309" cy="8939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chemeClr val="accent1">
                <a:lumOff val="-13575"/>
              </a:schemeClr>
            </a:solidFill>
            <a:ln w="12700" cap="flat">
              <a:noFill/>
              <a:miter lim="400000"/>
            </a:ln>
            <a:effectLst/>
          </p:spPr>
          <p:txBody>
            <a:bodyPr wrap="square" lIns="100458" tIns="100458" rIns="100458" bIns="100458" numCol="1" anchor="ctr">
              <a:noAutofit/>
            </a:bodyPr>
            <a:lstStyle/>
            <a:p>
              <a:pPr defTabSz="1155278">
                <a:defRPr sz="4200">
                  <a:solidFill>
                    <a:srgbClr val="FFFFFF"/>
                  </a:solidFill>
                  <a:latin typeface="Helvetica Neue Medium"/>
                  <a:ea typeface="Helvetica Neue Medium"/>
                  <a:cs typeface="Helvetica Neue Medium"/>
                  <a:sym typeface="Helvetica Neue Medium"/>
                </a:defRPr>
              </a:pPr>
            </a:p>
          </p:txBody>
        </p:sp>
        <p:sp>
          <p:nvSpPr>
            <p:cNvPr id="254" name="Makes changes to code"/>
            <p:cNvSpPr txBox="1"/>
            <p:nvPr/>
          </p:nvSpPr>
          <p:spPr>
            <a:xfrm>
              <a:off x="0" y="889372"/>
              <a:ext cx="2122474" cy="7330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b="1" sz="1800">
                  <a:solidFill>
                    <a:srgbClr val="000000"/>
                  </a:solidFill>
                </a:defRPr>
              </a:lvl1pPr>
            </a:lstStyle>
            <a:p>
              <a:pPr/>
              <a:r>
                <a:t>Makes changes to code</a:t>
              </a:r>
            </a:p>
          </p:txBody>
        </p:sp>
      </p:grpSp>
      <p:grpSp>
        <p:nvGrpSpPr>
          <p:cNvPr id="258" name="Group"/>
          <p:cNvGrpSpPr/>
          <p:nvPr/>
        </p:nvGrpSpPr>
        <p:grpSpPr>
          <a:xfrm>
            <a:off x="5299450" y="4840415"/>
            <a:ext cx="1574213" cy="2739757"/>
            <a:chOff x="0" y="0"/>
            <a:chExt cx="1574212" cy="2739756"/>
          </a:xfrm>
        </p:grpSpPr>
        <p:pic>
          <p:nvPicPr>
            <p:cNvPr id="256" name="Image" descr="Image"/>
            <p:cNvPicPr>
              <a:picLocks noChangeAspect="1"/>
            </p:cNvPicPr>
            <p:nvPr/>
          </p:nvPicPr>
          <p:blipFill>
            <a:blip r:embed="rId3">
              <a:extLst/>
            </a:blip>
            <a:stretch>
              <a:fillRect/>
            </a:stretch>
          </p:blipFill>
          <p:spPr>
            <a:xfrm>
              <a:off x="0" y="0"/>
              <a:ext cx="1574213" cy="2321963"/>
            </a:xfrm>
            <a:prstGeom prst="rect">
              <a:avLst/>
            </a:prstGeom>
            <a:ln w="12700" cap="flat">
              <a:noFill/>
              <a:miter lim="400000"/>
            </a:ln>
            <a:effectLst/>
          </p:spPr>
        </p:pic>
        <p:sp>
          <p:nvSpPr>
            <p:cNvPr id="257" name="Developer"/>
            <p:cNvSpPr txBox="1"/>
            <p:nvPr/>
          </p:nvSpPr>
          <p:spPr>
            <a:xfrm>
              <a:off x="91962" y="2330408"/>
              <a:ext cx="1390288" cy="409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b="1" sz="1600">
                  <a:solidFill>
                    <a:srgbClr val="000000"/>
                  </a:solidFill>
                </a:defRPr>
              </a:lvl1pPr>
            </a:lstStyle>
            <a:p>
              <a:pPr/>
              <a:r>
                <a:t>Developer</a:t>
              </a:r>
            </a:p>
          </p:txBody>
        </p:sp>
      </p:grpSp>
      <p:grpSp>
        <p:nvGrpSpPr>
          <p:cNvPr id="267" name="Group"/>
          <p:cNvGrpSpPr/>
          <p:nvPr/>
        </p:nvGrpSpPr>
        <p:grpSpPr>
          <a:xfrm>
            <a:off x="9333609" y="5329676"/>
            <a:ext cx="1855592" cy="1761236"/>
            <a:chOff x="0" y="0"/>
            <a:chExt cx="1855591" cy="1761235"/>
          </a:xfrm>
        </p:grpSpPr>
        <p:sp>
          <p:nvSpPr>
            <p:cNvPr id="259" name="Runs Tests"/>
            <p:cNvSpPr txBox="1"/>
            <p:nvPr/>
          </p:nvSpPr>
          <p:spPr>
            <a:xfrm>
              <a:off x="0" y="1351888"/>
              <a:ext cx="1855592" cy="4093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b="1" sz="1600">
                  <a:solidFill>
                    <a:srgbClr val="000000"/>
                  </a:solidFill>
                </a:defRPr>
              </a:lvl1pPr>
            </a:lstStyle>
            <a:p>
              <a:pPr/>
              <a:r>
                <a:t>Runs Tests</a:t>
              </a:r>
            </a:p>
          </p:txBody>
        </p:sp>
        <p:grpSp>
          <p:nvGrpSpPr>
            <p:cNvPr id="266" name="Group"/>
            <p:cNvGrpSpPr/>
            <p:nvPr/>
          </p:nvGrpSpPr>
          <p:grpSpPr>
            <a:xfrm>
              <a:off x="347217" y="-1"/>
              <a:ext cx="1161157" cy="1355263"/>
              <a:chOff x="0" y="0"/>
              <a:chExt cx="1161156" cy="1355261"/>
            </a:xfrm>
          </p:grpSpPr>
          <p:grpSp>
            <p:nvGrpSpPr>
              <p:cNvPr id="262" name="Group"/>
              <p:cNvGrpSpPr/>
              <p:nvPr/>
            </p:nvGrpSpPr>
            <p:grpSpPr>
              <a:xfrm>
                <a:off x="118894" y="-1"/>
                <a:ext cx="1042263" cy="1355263"/>
                <a:chOff x="0" y="0"/>
                <a:chExt cx="1042261" cy="1355261"/>
              </a:xfrm>
            </p:grpSpPr>
            <p:sp>
              <p:nvSpPr>
                <p:cNvPr id="260" name="Test B"/>
                <p:cNvSpPr/>
                <p:nvPr/>
              </p:nvSpPr>
              <p:spPr>
                <a:xfrm>
                  <a:off x="0" y="0"/>
                  <a:ext cx="1042262" cy="13552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sz="5200">
                      <a:solidFill>
                        <a:srgbClr val="FFFFFF"/>
                      </a:solidFill>
                      <a:latin typeface="Helvetica Light"/>
                      <a:ea typeface="Helvetica Light"/>
                      <a:cs typeface="Helvetica Light"/>
                      <a:sym typeface="Helvetica Light"/>
                    </a:defRPr>
                  </a:lvl1pPr>
                </a:lstStyle>
                <a:p>
                  <a:pPr/>
                  <a:r>
                    <a:t>Test B</a:t>
                  </a:r>
                </a:p>
              </p:txBody>
            </p:sp>
            <p:sp>
              <p:nvSpPr>
                <p:cNvPr id="261" name="Triangle"/>
                <p:cNvSpPr/>
                <p:nvPr/>
              </p:nvSpPr>
              <p:spPr>
                <a:xfrm>
                  <a:off x="757750" y="0"/>
                  <a:ext cx="284512" cy="284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114300" dist="101600" dir="7918891">
                    <a:srgbClr val="000000">
                      <a:alpha val="83238"/>
                    </a:srgbClr>
                  </a:outerShdw>
                </a:effectLst>
              </p:spPr>
              <p:txBody>
                <a:bodyPr wrap="square" lIns="100458" tIns="100458" rIns="100458" bIns="100458" numCol="1" anchor="ctr">
                  <a:noAutofit/>
                </a:bodyPr>
                <a:lstStyle/>
                <a:p>
                  <a:pPr defTabSz="1155278">
                    <a:defRPr sz="4400">
                      <a:solidFill>
                        <a:srgbClr val="FFFFFF"/>
                      </a:solidFill>
                      <a:latin typeface="Helvetica Light"/>
                      <a:ea typeface="Helvetica Light"/>
                      <a:cs typeface="Helvetica Light"/>
                      <a:sym typeface="Helvetica Light"/>
                    </a:defRPr>
                  </a:pPr>
                </a:p>
              </p:txBody>
            </p:sp>
          </p:grpSp>
          <p:grpSp>
            <p:nvGrpSpPr>
              <p:cNvPr id="265" name="Group"/>
              <p:cNvGrpSpPr/>
              <p:nvPr/>
            </p:nvGrpSpPr>
            <p:grpSpPr>
              <a:xfrm>
                <a:off x="-1" y="37393"/>
                <a:ext cx="984749" cy="1280476"/>
                <a:chOff x="0" y="0"/>
                <a:chExt cx="984747" cy="1280475"/>
              </a:xfrm>
            </p:grpSpPr>
            <p:sp>
              <p:nvSpPr>
                <p:cNvPr id="263" name="Test"/>
                <p:cNvSpPr/>
                <p:nvPr/>
              </p:nvSpPr>
              <p:spPr>
                <a:xfrm>
                  <a:off x="0" y="0"/>
                  <a:ext cx="984748" cy="1280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6"/>
                  <a:srcRect l="0" t="0" r="0" b="0"/>
                  <a:tile tx="0" ty="0" sx="100000" sy="100000" flip="none" algn="tl"/>
                </a:blipFill>
                <a:ln w="12700" cap="flat">
                  <a:noFill/>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sz="2800">
                      <a:solidFill>
                        <a:srgbClr val="FFFFFF"/>
                      </a:solidFill>
                      <a:latin typeface="Helvetica Light"/>
                      <a:ea typeface="Helvetica Light"/>
                      <a:cs typeface="Helvetica Light"/>
                      <a:sym typeface="Helvetica Light"/>
                    </a:defRPr>
                  </a:lvl1pPr>
                </a:lstStyle>
                <a:p>
                  <a:pPr/>
                  <a:r>
                    <a:t>Test</a:t>
                  </a:r>
                </a:p>
              </p:txBody>
            </p:sp>
            <p:sp>
              <p:nvSpPr>
                <p:cNvPr id="264" name="Triangle"/>
                <p:cNvSpPr/>
                <p:nvPr/>
              </p:nvSpPr>
              <p:spPr>
                <a:xfrm>
                  <a:off x="715936" y="0"/>
                  <a:ext cx="268812" cy="2688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7"/>
                  <a:srcRect l="0" t="0" r="0" b="0"/>
                  <a:tile tx="0" ty="0" sx="100000" sy="100000" flip="none" algn="tl"/>
                </a:blipFill>
                <a:ln w="12700" cap="flat">
                  <a:noFill/>
                  <a:miter lim="400000"/>
                </a:ln>
                <a:effectLst>
                  <a:outerShdw sx="100000" sy="100000" kx="0" ky="0" algn="b" rotWithShape="0" blurRad="114300" dist="101600" dir="7918891">
                    <a:srgbClr val="000000">
                      <a:alpha val="83238"/>
                    </a:srgbClr>
                  </a:outerShdw>
                </a:effectLst>
              </p:spPr>
              <p:txBody>
                <a:bodyPr wrap="square" lIns="100458" tIns="100458" rIns="100458" bIns="100458" numCol="1" anchor="ctr">
                  <a:noAutofit/>
                </a:bodyPr>
                <a:lstStyle/>
                <a:p>
                  <a:pPr defTabSz="1155278">
                    <a:defRPr sz="4400">
                      <a:solidFill>
                        <a:srgbClr val="FFFFFF"/>
                      </a:solidFill>
                      <a:latin typeface="Helvetica Light"/>
                      <a:ea typeface="Helvetica Light"/>
                      <a:cs typeface="Helvetica Light"/>
                      <a:sym typeface="Helvetica Light"/>
                    </a:defRPr>
                  </a:pPr>
                </a:p>
              </p:txBody>
            </p:sp>
          </p:grpSp>
        </p:grpSp>
      </p:grpSp>
      <p:grpSp>
        <p:nvGrpSpPr>
          <p:cNvPr id="280" name="Group"/>
          <p:cNvGrpSpPr/>
          <p:nvPr/>
        </p:nvGrpSpPr>
        <p:grpSpPr>
          <a:xfrm>
            <a:off x="10887513" y="4038060"/>
            <a:ext cx="8499883" cy="5031574"/>
            <a:chOff x="0" y="0"/>
            <a:chExt cx="8499882" cy="5031573"/>
          </a:xfrm>
        </p:grpSpPr>
        <p:grpSp>
          <p:nvGrpSpPr>
            <p:cNvPr id="272" name="Group"/>
            <p:cNvGrpSpPr/>
            <p:nvPr/>
          </p:nvGrpSpPr>
          <p:grpSpPr>
            <a:xfrm>
              <a:off x="1405192" y="757012"/>
              <a:ext cx="4264800" cy="2057033"/>
              <a:chOff x="0" y="0"/>
              <a:chExt cx="4264798" cy="2057032"/>
            </a:xfrm>
          </p:grpSpPr>
          <p:grpSp>
            <p:nvGrpSpPr>
              <p:cNvPr id="270" name="Group"/>
              <p:cNvGrpSpPr/>
              <p:nvPr/>
            </p:nvGrpSpPr>
            <p:grpSpPr>
              <a:xfrm>
                <a:off x="2682841" y="-1"/>
                <a:ext cx="1581958" cy="2057034"/>
                <a:chOff x="0" y="0"/>
                <a:chExt cx="1581957" cy="2057032"/>
              </a:xfrm>
            </p:grpSpPr>
            <p:sp>
              <p:nvSpPr>
                <p:cNvPr id="268" name="Test A"/>
                <p:cNvSpPr/>
                <p:nvPr/>
              </p:nvSpPr>
              <p:spPr>
                <a:xfrm>
                  <a:off x="0" y="0"/>
                  <a:ext cx="1581958" cy="2057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8"/>
                  <a:srcRect l="0" t="0" r="0" b="0"/>
                  <a:tile tx="0" ty="0" sx="100000" sy="100000" flip="none" algn="tl"/>
                </a:blipFill>
                <a:ln w="12700" cap="flat">
                  <a:noFill/>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sz="4800">
                      <a:solidFill>
                        <a:srgbClr val="FFFFFF"/>
                      </a:solidFill>
                      <a:latin typeface="Helvetica Light"/>
                      <a:ea typeface="Helvetica Light"/>
                      <a:cs typeface="Helvetica Light"/>
                      <a:sym typeface="Helvetica Light"/>
                    </a:defRPr>
                  </a:lvl1pPr>
                </a:lstStyle>
                <a:p>
                  <a:pPr/>
                  <a:r>
                    <a:t>Test A</a:t>
                  </a:r>
                </a:p>
              </p:txBody>
            </p:sp>
            <p:sp>
              <p:nvSpPr>
                <p:cNvPr id="269" name="Triangle"/>
                <p:cNvSpPr/>
                <p:nvPr/>
              </p:nvSpPr>
              <p:spPr>
                <a:xfrm>
                  <a:off x="1150122" y="0"/>
                  <a:ext cx="431836" cy="431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9"/>
                  <a:srcRect l="0" t="0" r="0" b="0"/>
                  <a:tile tx="0" ty="0" sx="100000" sy="100000" flip="none" algn="tl"/>
                </a:blipFill>
                <a:ln w="12700" cap="flat">
                  <a:noFill/>
                  <a:miter lim="400000"/>
                </a:ln>
                <a:effectLst>
                  <a:outerShdw sx="100000" sy="100000" kx="0" ky="0" algn="b" rotWithShape="0" blurRad="114300" dist="101600" dir="7918891">
                    <a:srgbClr val="000000">
                      <a:alpha val="83238"/>
                    </a:srgbClr>
                  </a:outerShdw>
                </a:effectLst>
              </p:spPr>
              <p:txBody>
                <a:bodyPr wrap="square" lIns="100458" tIns="100458" rIns="100458" bIns="100458" numCol="1" anchor="ctr">
                  <a:noAutofit/>
                </a:bodyPr>
                <a:lstStyle/>
                <a:p>
                  <a:pPr defTabSz="1155278">
                    <a:defRPr sz="4400">
                      <a:solidFill>
                        <a:srgbClr val="FFFFFF"/>
                      </a:solidFill>
                      <a:latin typeface="Helvetica Light"/>
                      <a:ea typeface="Helvetica Light"/>
                      <a:cs typeface="Helvetica Light"/>
                      <a:sym typeface="Helvetica Light"/>
                    </a:defRPr>
                  </a:pPr>
                </a:p>
              </p:txBody>
            </p:sp>
          </p:grpSp>
          <p:sp>
            <p:nvSpPr>
              <p:cNvPr id="271" name="“Test is OK!”"/>
              <p:cNvSpPr txBox="1"/>
              <p:nvPr/>
            </p:nvSpPr>
            <p:spPr>
              <a:xfrm>
                <a:off x="0" y="662818"/>
                <a:ext cx="2430931" cy="591342"/>
              </a:xfrm>
              <a:prstGeom prst="rect">
                <a:avLst/>
              </a:prstGeom>
              <a:solidFill>
                <a:srgbClr val="70BF41"/>
              </a:solidFill>
              <a:ln w="12700" cap="flat">
                <a:noFill/>
                <a:miter lim="400000"/>
              </a:ln>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sz="2800">
                    <a:solidFill>
                      <a:srgbClr val="000000"/>
                    </a:solidFill>
                    <a:latin typeface="Helvetica Light"/>
                    <a:ea typeface="Helvetica Light"/>
                    <a:cs typeface="Helvetica Light"/>
                    <a:sym typeface="Helvetica Light"/>
                  </a:defRPr>
                </a:lvl1pPr>
              </a:lstStyle>
              <a:p>
                <a:pPr/>
                <a:r>
                  <a:t>“Test is OK!”</a:t>
                </a:r>
              </a:p>
            </p:txBody>
          </p:sp>
        </p:grpSp>
        <p:grpSp>
          <p:nvGrpSpPr>
            <p:cNvPr id="277" name="Group"/>
            <p:cNvGrpSpPr/>
            <p:nvPr/>
          </p:nvGrpSpPr>
          <p:grpSpPr>
            <a:xfrm>
              <a:off x="1405192" y="2974541"/>
              <a:ext cx="4264800" cy="2057033"/>
              <a:chOff x="0" y="0"/>
              <a:chExt cx="4264798" cy="2057032"/>
            </a:xfrm>
          </p:grpSpPr>
          <p:grpSp>
            <p:nvGrpSpPr>
              <p:cNvPr id="275" name="Group"/>
              <p:cNvGrpSpPr/>
              <p:nvPr/>
            </p:nvGrpSpPr>
            <p:grpSpPr>
              <a:xfrm>
                <a:off x="2682841" y="-1"/>
                <a:ext cx="1581958" cy="2057034"/>
                <a:chOff x="0" y="0"/>
                <a:chExt cx="1581957" cy="2057032"/>
              </a:xfrm>
            </p:grpSpPr>
            <p:sp>
              <p:nvSpPr>
                <p:cNvPr id="273" name="Test B"/>
                <p:cNvSpPr/>
                <p:nvPr/>
              </p:nvSpPr>
              <p:spPr>
                <a:xfrm>
                  <a:off x="0" y="0"/>
                  <a:ext cx="1581958" cy="2057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10"/>
                  <a:srcRect l="0" t="0" r="0" b="0"/>
                  <a:tile tx="0" ty="0" sx="100000" sy="100000" flip="none" algn="tl"/>
                </a:blipFill>
                <a:ln w="12700" cap="flat">
                  <a:noFill/>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sz="4800">
                      <a:solidFill>
                        <a:srgbClr val="FFFFFF"/>
                      </a:solidFill>
                      <a:latin typeface="Helvetica Light"/>
                      <a:ea typeface="Helvetica Light"/>
                      <a:cs typeface="Helvetica Light"/>
                      <a:sym typeface="Helvetica Light"/>
                    </a:defRPr>
                  </a:lvl1pPr>
                </a:lstStyle>
                <a:p>
                  <a:pPr/>
                  <a:r>
                    <a:t>Test B</a:t>
                  </a:r>
                </a:p>
              </p:txBody>
            </p:sp>
            <p:sp>
              <p:nvSpPr>
                <p:cNvPr id="274" name="Triangle"/>
                <p:cNvSpPr/>
                <p:nvPr/>
              </p:nvSpPr>
              <p:spPr>
                <a:xfrm>
                  <a:off x="1150122" y="0"/>
                  <a:ext cx="431836" cy="431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11"/>
                  <a:srcRect l="0" t="0" r="0" b="0"/>
                  <a:tile tx="0" ty="0" sx="100000" sy="100000" flip="none" algn="tl"/>
                </a:blipFill>
                <a:ln w="12700" cap="flat">
                  <a:noFill/>
                  <a:miter lim="400000"/>
                </a:ln>
                <a:effectLst>
                  <a:outerShdw sx="100000" sy="100000" kx="0" ky="0" algn="b" rotWithShape="0" blurRad="114300" dist="101600" dir="7918891">
                    <a:srgbClr val="000000">
                      <a:alpha val="83238"/>
                    </a:srgbClr>
                  </a:outerShdw>
                </a:effectLst>
              </p:spPr>
              <p:txBody>
                <a:bodyPr wrap="square" lIns="100458" tIns="100458" rIns="100458" bIns="100458" numCol="1" anchor="ctr">
                  <a:noAutofit/>
                </a:bodyPr>
                <a:lstStyle/>
                <a:p>
                  <a:pPr defTabSz="1155278">
                    <a:defRPr sz="4400">
                      <a:solidFill>
                        <a:srgbClr val="FFFFFF"/>
                      </a:solidFill>
                      <a:latin typeface="Helvetica Light"/>
                      <a:ea typeface="Helvetica Light"/>
                      <a:cs typeface="Helvetica Light"/>
                      <a:sym typeface="Helvetica Light"/>
                    </a:defRPr>
                  </a:pPr>
                </a:p>
              </p:txBody>
            </p:sp>
          </p:grpSp>
          <p:sp>
            <p:nvSpPr>
              <p:cNvPr id="276" name="“Test failed!”"/>
              <p:cNvSpPr txBox="1"/>
              <p:nvPr/>
            </p:nvSpPr>
            <p:spPr>
              <a:xfrm>
                <a:off x="0" y="671149"/>
                <a:ext cx="2430931" cy="591342"/>
              </a:xfrm>
              <a:prstGeom prst="rect">
                <a:avLst/>
              </a:prstGeom>
              <a:solidFill>
                <a:srgbClr val="EC5D57"/>
              </a:solidFill>
              <a:ln w="12700" cap="flat">
                <a:noFill/>
                <a:miter lim="400000"/>
              </a:ln>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sz="2800">
                    <a:solidFill>
                      <a:srgbClr val="000000"/>
                    </a:solidFill>
                    <a:latin typeface="Helvetica Light"/>
                    <a:ea typeface="Helvetica Light"/>
                    <a:cs typeface="Helvetica Light"/>
                    <a:sym typeface="Helvetica Light"/>
                  </a:defRPr>
                </a:lvl1pPr>
              </a:lstStyle>
              <a:p>
                <a:pPr/>
                <a:r>
                  <a:t>“Test failed!”</a:t>
                </a:r>
              </a:p>
            </p:txBody>
          </p:sp>
        </p:grpSp>
        <p:sp>
          <p:nvSpPr>
            <p:cNvPr id="278" name="{"/>
            <p:cNvSpPr txBox="1"/>
            <p:nvPr/>
          </p:nvSpPr>
          <p:spPr>
            <a:xfrm>
              <a:off x="0" y="0"/>
              <a:ext cx="1483541" cy="48282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sz="28000">
                  <a:solidFill>
                    <a:srgbClr val="000000"/>
                  </a:solidFill>
                  <a:latin typeface="Helvetica Neue UltraLight"/>
                  <a:ea typeface="Helvetica Neue UltraLight"/>
                  <a:cs typeface="Helvetica Neue UltraLight"/>
                  <a:sym typeface="Helvetica Neue UltraLight"/>
                </a:defRPr>
              </a:lvl1pPr>
            </a:lstStyle>
            <a:p>
              <a:pPr/>
              <a:r>
                <a:t>{</a:t>
              </a:r>
            </a:p>
          </p:txBody>
        </p:sp>
        <p:pic>
          <p:nvPicPr>
            <p:cNvPr id="279" name="Group" descr="Group"/>
            <p:cNvPicPr>
              <a:picLocks noChangeAspect="1"/>
            </p:cNvPicPr>
            <p:nvPr/>
          </p:nvPicPr>
          <p:blipFill>
            <a:blip r:embed="rId12">
              <a:extLst/>
            </a:blip>
            <a:stretch>
              <a:fillRect/>
            </a:stretch>
          </p:blipFill>
          <p:spPr>
            <a:xfrm>
              <a:off x="6528923" y="1361033"/>
              <a:ext cx="1970960" cy="3024402"/>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5" grpId="1"/>
      <p:bldP build="whole" bldLvl="1" animBg="1" rev="0" advAuto="0" spid="280" grpId="3"/>
      <p:bldP build="whole" bldLvl="1" animBg="1" rev="0" advAuto="0" spid="267"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What makes a good test?"/>
          <p:cNvSpPr txBox="1"/>
          <p:nvPr>
            <p:ph type="title"/>
          </p:nvPr>
        </p:nvSpPr>
        <p:spPr>
          <a:prstGeom prst="rect">
            <a:avLst/>
          </a:prstGeom>
        </p:spPr>
        <p:txBody>
          <a:bodyPr/>
          <a:lstStyle/>
          <a:p>
            <a:pPr/>
            <a:r>
              <a:t>What makes a good test?</a:t>
            </a:r>
          </a:p>
        </p:txBody>
      </p:sp>
      <p:sp>
        <p:nvSpPr>
          <p:cNvPr id="285" name="More than just coverage and oracl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More than just coverage and oracles</a:t>
            </a:r>
          </a:p>
        </p:txBody>
      </p:sp>
      <p:sp>
        <p:nvSpPr>
          <p:cNvPr id="286" name="Tests should be hermetic: reduce flakiness…"/>
          <p:cNvSpPr txBox="1"/>
          <p:nvPr>
            <p:ph type="body" idx="1"/>
          </p:nvPr>
        </p:nvSpPr>
        <p:spPr>
          <a:prstGeom prst="rect">
            <a:avLst/>
          </a:prstGeom>
        </p:spPr>
        <p:txBody>
          <a:bodyPr/>
          <a:lstStyle/>
          <a:p>
            <a:pPr/>
            <a:r>
              <a:t>Tests should be hermetic: reduce flakiness</a:t>
            </a:r>
          </a:p>
          <a:p>
            <a:pPr/>
            <a:r>
              <a:t>Tests should be clear: improves debugging later on</a:t>
            </a:r>
          </a:p>
          <a:p>
            <a:pPr/>
            <a:r>
              <a:t>Tests should be scoped as small as possible: faster and more reliable</a:t>
            </a:r>
          </a:p>
          <a:p>
            <a:pPr/>
            <a:r>
              <a:t>Tests should make calls against public APIs</a:t>
            </a:r>
          </a:p>
        </p:txBody>
      </p:sp>
      <p:sp>
        <p:nvSpPr>
          <p:cNvPr id="287" name="“Software Engineering at Google: Lessons Learned from Programming Over Time,” Wright, Winters and Manshreck, 2020 (O’Reilly)"/>
          <p:cNvSpPr txBox="1"/>
          <p:nvPr/>
        </p:nvSpPr>
        <p:spPr>
          <a:xfrm>
            <a:off x="3996613" y="12795100"/>
            <a:ext cx="1639077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“Software Engineering at Google: Lessons Learned from Programming Over Time,” Wright, Winters and Manshreck, 2020 (O’Reilly)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Integration Tests"/>
          <p:cNvSpPr txBox="1"/>
          <p:nvPr>
            <p:ph type="title"/>
          </p:nvPr>
        </p:nvSpPr>
        <p:spPr>
          <a:prstGeom prst="rect">
            <a:avLst/>
          </a:prstGeom>
        </p:spPr>
        <p:txBody>
          <a:bodyPr/>
          <a:lstStyle/>
          <a:p>
            <a:pPr/>
            <a:r>
              <a:t>Integration Tests</a:t>
            </a:r>
          </a:p>
        </p:txBody>
      </p:sp>
      <p:sp>
        <p:nvSpPr>
          <p:cNvPr id="292" name="Slide Subtitle"/>
          <p:cNvSpPr txBox="1"/>
          <p:nvPr>
            <p:ph type="body" idx="21"/>
          </p:nvPr>
        </p:nvSpPr>
        <p:spPr>
          <a:prstGeom prst="rect">
            <a:avLst/>
          </a:prstGeom>
        </p:spPr>
        <p:txBody>
          <a:bodyPr/>
          <a:lstStyle/>
          <a:p>
            <a:pPr/>
          </a:p>
        </p:txBody>
      </p:sp>
      <p:sp>
        <p:nvSpPr>
          <p:cNvPr id="293" name="Slide bullet text"/>
          <p:cNvSpPr txBox="1"/>
          <p:nvPr>
            <p:ph type="body" idx="1"/>
          </p:nvPr>
        </p:nvSpPr>
        <p:spPr>
          <a:prstGeom prst="rect">
            <a:avLst/>
          </a:prstGeom>
        </p:spPr>
        <p:txBody>
          <a:bodyPr/>
          <a:lstStyle/>
          <a:p>
            <a:pPr/>
          </a:p>
        </p:txBody>
      </p:sp>
      <p:pic>
        <p:nvPicPr>
          <p:cNvPr id="294" name="giphy.gif" descr="giphy.gif"/>
          <p:cNvPicPr>
            <a:picLocks noChangeAspect="0"/>
          </p:cNvPicPr>
          <p:nvPr/>
        </p:nvPicPr>
        <p:blipFill>
          <a:blip r:embed="rId3">
            <a:extLst/>
          </a:blip>
          <a:stretch>
            <a:fillRect/>
          </a:stretch>
        </p:blipFill>
        <p:spPr>
          <a:xfrm>
            <a:off x="5868118" y="4566826"/>
            <a:ext cx="12647764" cy="695627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Integration Tests"/>
          <p:cNvSpPr txBox="1"/>
          <p:nvPr>
            <p:ph type="title"/>
          </p:nvPr>
        </p:nvSpPr>
        <p:spPr>
          <a:prstGeom prst="rect">
            <a:avLst/>
          </a:prstGeom>
        </p:spPr>
        <p:txBody>
          <a:bodyPr/>
          <a:lstStyle/>
          <a:p>
            <a:pPr/>
            <a:r>
              <a:t>Integration Tests</a:t>
            </a:r>
          </a:p>
        </p:txBody>
      </p:sp>
      <p:sp>
        <p:nvSpPr>
          <p:cNvPr id="299" name="Individual unit correctness does not imply full system correctne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Individual unit correctness does not imply full system correctness</a:t>
            </a:r>
          </a:p>
        </p:txBody>
      </p:sp>
      <p:sp>
        <p:nvSpPr>
          <p:cNvPr id="300" name="Slide bullet text"/>
          <p:cNvSpPr txBox="1"/>
          <p:nvPr>
            <p:ph type="body" idx="1"/>
          </p:nvPr>
        </p:nvSpPr>
        <p:spPr>
          <a:prstGeom prst="rect">
            <a:avLst/>
          </a:prstGeom>
        </p:spPr>
        <p:txBody>
          <a:bodyPr/>
          <a:lstStyle/>
          <a:p>
            <a:pPr/>
          </a:p>
        </p:txBody>
      </p:sp>
      <p:pic>
        <p:nvPicPr>
          <p:cNvPr id="301" name="seag_1104.png" descr="seag_1104.png"/>
          <p:cNvPicPr>
            <a:picLocks noChangeAspect="1"/>
          </p:cNvPicPr>
          <p:nvPr/>
        </p:nvPicPr>
        <p:blipFill>
          <a:blip r:embed="rId3">
            <a:extLst/>
          </a:blip>
          <a:stretch>
            <a:fillRect/>
          </a:stretch>
        </p:blipFill>
        <p:spPr>
          <a:xfrm>
            <a:off x="5891256" y="5478813"/>
            <a:ext cx="5317676" cy="4609402"/>
          </a:xfrm>
          <a:prstGeom prst="rect">
            <a:avLst/>
          </a:prstGeom>
          <a:ln w="12700">
            <a:miter lim="400000"/>
          </a:ln>
        </p:spPr>
      </p:pic>
      <p:sp>
        <p:nvSpPr>
          <p:cNvPr id="302" name="Google’s Ideal Software Testing Pyramid"/>
          <p:cNvSpPr txBox="1"/>
          <p:nvPr/>
        </p:nvSpPr>
        <p:spPr>
          <a:xfrm>
            <a:off x="5985874" y="10093236"/>
            <a:ext cx="5128439"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solidFill>
                  <a:srgbClr val="000000"/>
                </a:solidFill>
              </a:defRPr>
            </a:lvl1pPr>
          </a:lstStyle>
          <a:p>
            <a:pPr/>
            <a:r>
              <a:t>Google’s Ideal Software Testing Pyramid</a:t>
            </a:r>
          </a:p>
        </p:txBody>
      </p:sp>
      <p:sp>
        <p:nvSpPr>
          <p:cNvPr id="303" name="Figures: “Software Engineering at Google: Lessons Learned from Programming Over Time,” Wright, Winters and Manshreck, 2020 (O’Reilly)"/>
          <p:cNvSpPr txBox="1"/>
          <p:nvPr/>
        </p:nvSpPr>
        <p:spPr>
          <a:xfrm>
            <a:off x="3461003" y="12795100"/>
            <a:ext cx="17461993"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Figures: “Software Engineering at Google: Lessons Learned from Programming Over Time,” Wright, Winters and Manshreck, 2020 (O’Reilly)</a:t>
            </a:r>
          </a:p>
        </p:txBody>
      </p:sp>
      <p:sp>
        <p:nvSpPr>
          <p:cNvPr id="304" name="Software Testing Anti-Pattern: Ice Cream Cone Testing"/>
          <p:cNvSpPr txBox="1"/>
          <p:nvPr/>
        </p:nvSpPr>
        <p:spPr>
          <a:xfrm>
            <a:off x="12727385" y="10093236"/>
            <a:ext cx="6888100"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solidFill>
                  <a:srgbClr val="000000"/>
                </a:solidFill>
              </a:defRPr>
            </a:lvl1pPr>
          </a:lstStyle>
          <a:p>
            <a:pPr/>
            <a:r>
              <a:t>Software Testing Anti-Pattern: Ice Cream Cone Testing</a:t>
            </a:r>
          </a:p>
        </p:txBody>
      </p:sp>
      <p:pic>
        <p:nvPicPr>
          <p:cNvPr id="305" name="Image" descr="Image"/>
          <p:cNvPicPr>
            <a:picLocks noChangeAspect="1"/>
          </p:cNvPicPr>
          <p:nvPr/>
        </p:nvPicPr>
        <p:blipFill>
          <a:blip r:embed="rId4">
            <a:extLst/>
          </a:blip>
          <a:stretch>
            <a:fillRect/>
          </a:stretch>
        </p:blipFill>
        <p:spPr>
          <a:xfrm>
            <a:off x="14377317" y="5478785"/>
            <a:ext cx="3588235" cy="460945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Zoom Mechanics"/>
          <p:cNvSpPr txBox="1"/>
          <p:nvPr>
            <p:ph type="title"/>
          </p:nvPr>
        </p:nvSpPr>
        <p:spPr>
          <a:prstGeom prst="rect">
            <a:avLst/>
          </a:prstGeom>
        </p:spPr>
        <p:txBody>
          <a:bodyPr/>
          <a:lstStyle/>
          <a:p>
            <a:pPr/>
            <a:r>
              <a:t>Zoom Mechanics</a:t>
            </a:r>
          </a:p>
        </p:txBody>
      </p:sp>
      <p:sp>
        <p:nvSpPr>
          <p:cNvPr id="157" name="Slide Subtitle"/>
          <p:cNvSpPr txBox="1"/>
          <p:nvPr>
            <p:ph type="body" idx="21"/>
          </p:nvPr>
        </p:nvSpPr>
        <p:spPr>
          <a:prstGeom prst="rect">
            <a:avLst/>
          </a:prstGeom>
        </p:spPr>
        <p:txBody>
          <a:bodyPr/>
          <a:lstStyle/>
          <a:p>
            <a:pPr/>
          </a:p>
        </p:txBody>
      </p:sp>
      <p:sp>
        <p:nvSpPr>
          <p:cNvPr id="158" name="Recording: This meeting is being recorded…"/>
          <p:cNvSpPr txBox="1"/>
          <p:nvPr>
            <p:ph type="body" idx="1"/>
          </p:nvPr>
        </p:nvSpPr>
        <p:spPr>
          <a:prstGeom prst="rect">
            <a:avLst/>
          </a:prstGeom>
        </p:spPr>
        <p:txBody>
          <a:bodyPr/>
          <a:lstStyle/>
          <a:p>
            <a:pPr marL="457200" indent="-457200" defTabSz="1828754">
              <a:spcBef>
                <a:spcPts val="3300"/>
              </a:spcBef>
              <a:defRPr sz="3600"/>
            </a:pPr>
            <a:r>
              <a:t>Recording: This meeting is being recorded</a:t>
            </a:r>
          </a:p>
          <a:p>
            <a:pPr marL="457200" indent="-457200" defTabSz="1828754">
              <a:spcBef>
                <a:spcPts val="3300"/>
              </a:spcBef>
              <a:defRPr sz="3600"/>
            </a:pPr>
            <a:r>
              <a:t>If you feel comfortable having your camera on, please do so! If not: a photo?</a:t>
            </a:r>
          </a:p>
          <a:p>
            <a:pPr marL="457200" indent="-457200" defTabSz="1828754">
              <a:spcBef>
                <a:spcPts val="3300"/>
              </a:spcBef>
              <a:defRPr sz="3600"/>
            </a:pPr>
            <a:r>
              <a:t>I can see the zoom chat while lecturing, slack while you’re in breakout rooms</a:t>
            </a:r>
          </a:p>
          <a:p>
            <a:pPr marL="457200" indent="-457200" defTabSz="1828754">
              <a:spcBef>
                <a:spcPts val="3300"/>
              </a:spcBef>
              <a:defRPr sz="3600"/>
            </a:pPr>
            <a:r>
              <a:t>If you have a question or comment, please either:</a:t>
            </a:r>
          </a:p>
          <a:p>
            <a:pPr lvl="1" marL="914400" indent="-457200" defTabSz="1828754">
              <a:spcBef>
                <a:spcPts val="3300"/>
              </a:spcBef>
              <a:defRPr sz="3600"/>
            </a:pPr>
            <a:r>
              <a:t>“Raise hand” - I will call on you</a:t>
            </a:r>
          </a:p>
          <a:p>
            <a:pPr lvl="1" marL="914400" indent="-457200" defTabSz="1828754">
              <a:spcBef>
                <a:spcPts val="3300"/>
              </a:spcBef>
              <a:defRPr sz="3600"/>
            </a:pPr>
            <a:r>
              <a:t>Write “Q: &lt;my question&gt;” in chat - I will answer</a:t>
            </a:r>
            <a:br/>
            <a:r>
              <a:t>   your question, and might mention your name and ask you</a:t>
            </a:r>
            <a:br/>
            <a:r>
              <a:t>   a follow-up to make sure your question is addressed</a:t>
            </a:r>
          </a:p>
          <a:p>
            <a:pPr lvl="1" marL="914400" indent="-457200" defTabSz="1828754">
              <a:spcBef>
                <a:spcPts val="3300"/>
              </a:spcBef>
              <a:defRPr sz="3600"/>
            </a:pPr>
            <a:r>
              <a:t>Write “SQ: &lt;my question&gt;” in chat - I will answer</a:t>
            </a:r>
            <a:br/>
            <a:r>
              <a:t>   your question, and not mention your name or expect you to</a:t>
            </a:r>
            <a:br/>
            <a:r>
              <a:t>   respond verbally</a:t>
            </a:r>
          </a:p>
        </p:txBody>
      </p:sp>
      <p:pic>
        <p:nvPicPr>
          <p:cNvPr id="159" name="IMG_5632.jpeg" descr="IMG_5632.jpeg"/>
          <p:cNvPicPr>
            <a:picLocks noChangeAspect="1"/>
          </p:cNvPicPr>
          <p:nvPr/>
        </p:nvPicPr>
        <p:blipFill>
          <a:blip r:embed="rId2">
            <a:extLst/>
          </a:blip>
          <a:stretch>
            <a:fillRect/>
          </a:stretch>
        </p:blipFill>
        <p:spPr>
          <a:xfrm>
            <a:off x="16548003" y="8143606"/>
            <a:ext cx="7063663" cy="529774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Rectangle"/>
          <p:cNvSpPr/>
          <p:nvPr/>
        </p:nvSpPr>
        <p:spPr>
          <a:xfrm>
            <a:off x="8562552" y="5385991"/>
            <a:ext cx="3966809" cy="4580492"/>
          </a:xfrm>
          <a:prstGeom prst="rect">
            <a:avLst/>
          </a:prstGeom>
          <a:solidFill>
            <a:srgbClr val="DEA983"/>
          </a:solidFill>
          <a:ln w="12700">
            <a:miter lim="400000"/>
          </a:ln>
        </p:spPr>
        <p:txBody>
          <a:bodyPr lIns="38100" tIns="38100" rIns="38100" bIns="38100" anchor="ct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10" name="Rectangle"/>
          <p:cNvSpPr/>
          <p:nvPr/>
        </p:nvSpPr>
        <p:spPr>
          <a:xfrm>
            <a:off x="12479952" y="5385991"/>
            <a:ext cx="3341495" cy="4580492"/>
          </a:xfrm>
          <a:prstGeom prst="rect">
            <a:avLst/>
          </a:prstGeom>
          <a:solidFill>
            <a:srgbClr val="34A5DA"/>
          </a:solidFill>
          <a:ln w="12700">
            <a:miter lim="400000"/>
          </a:ln>
        </p:spPr>
        <p:txBody>
          <a:bodyPr lIns="38100" tIns="38100" rIns="38100" bIns="38100" anchor="ct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11" name="Integration vs Unit Testing"/>
          <p:cNvSpPr txBox="1"/>
          <p:nvPr>
            <p:ph type="title"/>
          </p:nvPr>
        </p:nvSpPr>
        <p:spPr>
          <a:prstGeom prst="rect">
            <a:avLst/>
          </a:prstGeom>
        </p:spPr>
        <p:txBody>
          <a:bodyPr/>
          <a:lstStyle/>
          <a:p>
            <a:pPr/>
            <a:r>
              <a:t>Integration vs Unit Testing</a:t>
            </a:r>
          </a:p>
        </p:txBody>
      </p:sp>
      <p:sp>
        <p:nvSpPr>
          <p:cNvPr id="312" name="Well, how do you define “un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Well, how do you define “unit”?</a:t>
            </a:r>
          </a:p>
        </p:txBody>
      </p:sp>
      <p:sp>
        <p:nvSpPr>
          <p:cNvPr id="313" name="Slide bullet text"/>
          <p:cNvSpPr txBox="1"/>
          <p:nvPr>
            <p:ph type="body" idx="1"/>
          </p:nvPr>
        </p:nvSpPr>
        <p:spPr>
          <a:prstGeom prst="rect">
            <a:avLst/>
          </a:prstGeom>
        </p:spPr>
        <p:txBody>
          <a:bodyPr/>
          <a:lstStyle/>
          <a:p>
            <a:pPr/>
          </a:p>
        </p:txBody>
      </p:sp>
      <p:sp>
        <p:nvSpPr>
          <p:cNvPr id="314" name="1 class of one program running on a web server"/>
          <p:cNvSpPr txBox="1"/>
          <p:nvPr/>
        </p:nvSpPr>
        <p:spPr>
          <a:xfrm>
            <a:off x="12645446" y="8605168"/>
            <a:ext cx="3010508" cy="10970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2438339">
              <a:defRPr sz="2200">
                <a:solidFill>
                  <a:srgbClr val="000000"/>
                </a:solidFill>
              </a:defRPr>
            </a:lvl1pPr>
          </a:lstStyle>
          <a:p>
            <a:pPr/>
            <a:r>
              <a:t>1 class of one program running on a web server</a:t>
            </a:r>
          </a:p>
        </p:txBody>
      </p:sp>
      <p:grpSp>
        <p:nvGrpSpPr>
          <p:cNvPr id="317" name="Group"/>
          <p:cNvGrpSpPr/>
          <p:nvPr/>
        </p:nvGrpSpPr>
        <p:grpSpPr>
          <a:xfrm>
            <a:off x="8694047" y="7309690"/>
            <a:ext cx="3010509" cy="1683283"/>
            <a:chOff x="0" y="0"/>
            <a:chExt cx="3010507" cy="1683281"/>
          </a:xfrm>
        </p:grpSpPr>
        <p:sp>
          <p:nvSpPr>
            <p:cNvPr id="315"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2438339">
                <a:defRPr sz="2200">
                  <a:solidFill>
                    <a:srgbClr val="000000"/>
                  </a:solidFill>
                </a:defRPr>
              </a:lvl1pPr>
            </a:lstStyle>
            <a:p>
              <a:pPr/>
              <a:r>
                <a:t>1 process running on a web server</a:t>
              </a:r>
            </a:p>
          </p:txBody>
        </p:sp>
        <p:pic>
          <p:nvPicPr>
            <p:cNvPr id="316" name="Image" descr="Image"/>
            <p:cNvPicPr>
              <a:picLocks noChangeAspect="1"/>
            </p:cNvPicPr>
            <p:nvPr/>
          </p:nvPicPr>
          <p:blipFill>
            <a:blip r:embed="rId3">
              <a:extLst/>
            </a:blip>
            <a:stretch>
              <a:fillRect/>
            </a:stretch>
          </p:blipFill>
          <p:spPr>
            <a:xfrm>
              <a:off x="817667" y="0"/>
              <a:ext cx="1375172" cy="1268016"/>
            </a:xfrm>
            <a:prstGeom prst="rect">
              <a:avLst/>
            </a:prstGeom>
            <a:ln w="12700" cap="flat">
              <a:noFill/>
              <a:miter lim="400000"/>
            </a:ln>
            <a:effectLst/>
          </p:spPr>
        </p:pic>
      </p:grpSp>
      <p:grpSp>
        <p:nvGrpSpPr>
          <p:cNvPr id="320" name="Group"/>
          <p:cNvGrpSpPr/>
          <p:nvPr/>
        </p:nvGrpSpPr>
        <p:grpSpPr>
          <a:xfrm>
            <a:off x="13737385" y="7406262"/>
            <a:ext cx="826630" cy="1074873"/>
            <a:chOff x="0" y="0"/>
            <a:chExt cx="826628" cy="1074872"/>
          </a:xfrm>
        </p:grpSpPr>
        <p:sp>
          <p:nvSpPr>
            <p:cNvPr id="318"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sz="1600">
                  <a:solidFill>
                    <a:srgbClr val="FFFFFF"/>
                  </a:solidFill>
                  <a:latin typeface="Helvetica Light"/>
                  <a:ea typeface="Helvetica Light"/>
                  <a:cs typeface="Helvetica Light"/>
                  <a:sym typeface="Helvetica Light"/>
                </a:defRPr>
              </a:lvl1pPr>
            </a:lstStyle>
            <a:p>
              <a:pPr/>
              <a:r>
                <a:t>Mork</a:t>
              </a:r>
            </a:p>
          </p:txBody>
        </p:sp>
        <p:sp>
          <p:nvSpPr>
            <p:cNvPr id="319"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114300" dist="101600" dir="7918891">
                <a:srgbClr val="000000">
                  <a:alpha val="83238"/>
                </a:srgbClr>
              </a:outerShdw>
            </a:effectLst>
          </p:spPr>
          <p:txBody>
            <a:bodyPr wrap="square" lIns="100458" tIns="100458" rIns="100458" bIns="100458" numCol="1" anchor="ctr">
              <a:noAutofit/>
            </a:bodyPr>
            <a:lstStyle/>
            <a:p>
              <a:pPr defTabSz="1155278">
                <a:defRPr sz="4400">
                  <a:solidFill>
                    <a:srgbClr val="FFFFFF"/>
                  </a:solidFill>
                  <a:latin typeface="Helvetica Light"/>
                  <a:ea typeface="Helvetica Light"/>
                  <a:cs typeface="Helvetica Light"/>
                  <a:sym typeface="Helvetica Light"/>
                </a:defRPr>
              </a:pPr>
            </a:p>
          </p:txBody>
        </p:sp>
      </p:grpSp>
      <p:sp>
        <p:nvSpPr>
          <p:cNvPr id="321" name="Unit"/>
          <p:cNvSpPr txBox="1"/>
          <p:nvPr/>
        </p:nvSpPr>
        <p:spPr>
          <a:xfrm>
            <a:off x="13711228" y="5572165"/>
            <a:ext cx="878943" cy="55971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3200">
                <a:solidFill>
                  <a:srgbClr val="000000"/>
                </a:solidFill>
              </a:defRPr>
            </a:lvl1pPr>
          </a:lstStyle>
          <a:p>
            <a:pPr/>
            <a:r>
              <a:t>Unit</a:t>
            </a:r>
          </a:p>
        </p:txBody>
      </p:sp>
      <p:sp>
        <p:nvSpPr>
          <p:cNvPr id="322" name="Integration"/>
          <p:cNvSpPr txBox="1"/>
          <p:nvPr/>
        </p:nvSpPr>
        <p:spPr>
          <a:xfrm>
            <a:off x="9097805" y="5572165"/>
            <a:ext cx="2202994" cy="55971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3200">
                <a:solidFill>
                  <a:srgbClr val="000000"/>
                </a:solidFill>
              </a:defRPr>
            </a:lvl1pPr>
          </a:lstStyle>
          <a:p>
            <a:pPr/>
            <a:r>
              <a:t>Integration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Integration vs Unit Testing"/>
          <p:cNvSpPr txBox="1"/>
          <p:nvPr>
            <p:ph type="title"/>
          </p:nvPr>
        </p:nvSpPr>
        <p:spPr>
          <a:prstGeom prst="rect">
            <a:avLst/>
          </a:prstGeom>
        </p:spPr>
        <p:txBody>
          <a:bodyPr/>
          <a:lstStyle/>
          <a:p>
            <a:pPr/>
            <a:r>
              <a:t>Integration vs Unit Testing</a:t>
            </a:r>
          </a:p>
        </p:txBody>
      </p:sp>
      <p:sp>
        <p:nvSpPr>
          <p:cNvPr id="327" name="Well, how do you define “un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Well, how do you define “unit”?</a:t>
            </a:r>
          </a:p>
        </p:txBody>
      </p:sp>
      <p:sp>
        <p:nvSpPr>
          <p:cNvPr id="328" name="Slide bullet text"/>
          <p:cNvSpPr txBox="1"/>
          <p:nvPr>
            <p:ph type="body" idx="1"/>
          </p:nvPr>
        </p:nvSpPr>
        <p:spPr>
          <a:prstGeom prst="rect">
            <a:avLst/>
          </a:prstGeom>
        </p:spPr>
        <p:txBody>
          <a:bodyPr/>
          <a:lstStyle/>
          <a:p>
            <a:pPr/>
          </a:p>
        </p:txBody>
      </p:sp>
      <p:sp>
        <p:nvSpPr>
          <p:cNvPr id="329" name="Rectangle"/>
          <p:cNvSpPr/>
          <p:nvPr/>
        </p:nvSpPr>
        <p:spPr>
          <a:xfrm>
            <a:off x="6353904" y="5385991"/>
            <a:ext cx="8384106" cy="4580492"/>
          </a:xfrm>
          <a:prstGeom prst="rect">
            <a:avLst/>
          </a:prstGeom>
          <a:solidFill>
            <a:srgbClr val="DEA983"/>
          </a:solidFill>
          <a:ln w="12700">
            <a:miter lim="400000"/>
          </a:ln>
        </p:spPr>
        <p:txBody>
          <a:bodyPr lIns="38100" tIns="38100" rIns="38100" bIns="38100" anchor="ct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30" name="Rectangle"/>
          <p:cNvSpPr/>
          <p:nvPr/>
        </p:nvSpPr>
        <p:spPr>
          <a:xfrm>
            <a:off x="14688601" y="5385991"/>
            <a:ext cx="3341495" cy="4580492"/>
          </a:xfrm>
          <a:prstGeom prst="rect">
            <a:avLst/>
          </a:prstGeom>
          <a:solidFill>
            <a:srgbClr val="34A5DA"/>
          </a:solidFill>
          <a:ln w="12700">
            <a:miter lim="400000"/>
          </a:ln>
        </p:spPr>
        <p:txBody>
          <a:bodyPr lIns="38100" tIns="38100" rIns="38100" bIns="38100" anchor="ct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31" name="1 class of one program running on a web server"/>
          <p:cNvSpPr txBox="1"/>
          <p:nvPr/>
        </p:nvSpPr>
        <p:spPr>
          <a:xfrm>
            <a:off x="14854095" y="8605168"/>
            <a:ext cx="3010508" cy="10970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2438339">
              <a:defRPr sz="2200">
                <a:solidFill>
                  <a:srgbClr val="000000"/>
                </a:solidFill>
              </a:defRPr>
            </a:lvl1pPr>
          </a:lstStyle>
          <a:p>
            <a:pPr/>
            <a:r>
              <a:t>1 class of one program running on a web server</a:t>
            </a:r>
          </a:p>
        </p:txBody>
      </p:sp>
      <p:grpSp>
        <p:nvGrpSpPr>
          <p:cNvPr id="334" name="Group"/>
          <p:cNvGrpSpPr/>
          <p:nvPr/>
        </p:nvGrpSpPr>
        <p:grpSpPr>
          <a:xfrm>
            <a:off x="10902696" y="7309690"/>
            <a:ext cx="3010509" cy="1683283"/>
            <a:chOff x="0" y="0"/>
            <a:chExt cx="3010507" cy="1683281"/>
          </a:xfrm>
        </p:grpSpPr>
        <p:sp>
          <p:nvSpPr>
            <p:cNvPr id="332"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2438339">
                <a:defRPr sz="2200">
                  <a:solidFill>
                    <a:srgbClr val="000000"/>
                  </a:solidFill>
                </a:defRPr>
              </a:lvl1pPr>
            </a:lstStyle>
            <a:p>
              <a:pPr/>
              <a:r>
                <a:t>1 process running on a web server</a:t>
              </a:r>
            </a:p>
          </p:txBody>
        </p:sp>
        <p:pic>
          <p:nvPicPr>
            <p:cNvPr id="333" name="Image" descr="Image"/>
            <p:cNvPicPr>
              <a:picLocks noChangeAspect="1"/>
            </p:cNvPicPr>
            <p:nvPr/>
          </p:nvPicPr>
          <p:blipFill>
            <a:blip r:embed="rId3">
              <a:extLst/>
            </a:blip>
            <a:stretch>
              <a:fillRect/>
            </a:stretch>
          </p:blipFill>
          <p:spPr>
            <a:xfrm>
              <a:off x="817667" y="0"/>
              <a:ext cx="1375172" cy="1268016"/>
            </a:xfrm>
            <a:prstGeom prst="rect">
              <a:avLst/>
            </a:prstGeom>
            <a:ln w="12700" cap="flat">
              <a:noFill/>
              <a:miter lim="400000"/>
            </a:ln>
            <a:effectLst/>
          </p:spPr>
        </p:pic>
      </p:grpSp>
      <p:grpSp>
        <p:nvGrpSpPr>
          <p:cNvPr id="337" name="Group"/>
          <p:cNvGrpSpPr/>
          <p:nvPr/>
        </p:nvGrpSpPr>
        <p:grpSpPr>
          <a:xfrm>
            <a:off x="15946034" y="7406262"/>
            <a:ext cx="826630" cy="1074873"/>
            <a:chOff x="0" y="0"/>
            <a:chExt cx="826628" cy="1074872"/>
          </a:xfrm>
        </p:grpSpPr>
        <p:sp>
          <p:nvSpPr>
            <p:cNvPr id="335"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sz="1600">
                  <a:solidFill>
                    <a:srgbClr val="FFFFFF"/>
                  </a:solidFill>
                  <a:latin typeface="Helvetica Light"/>
                  <a:ea typeface="Helvetica Light"/>
                  <a:cs typeface="Helvetica Light"/>
                  <a:sym typeface="Helvetica Light"/>
                </a:defRPr>
              </a:lvl1pPr>
            </a:lstStyle>
            <a:p>
              <a:pPr/>
              <a:r>
                <a:t>Mork</a:t>
              </a:r>
            </a:p>
          </p:txBody>
        </p:sp>
        <p:sp>
          <p:nvSpPr>
            <p:cNvPr id="336"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114300" dist="101600" dir="7918891">
                <a:srgbClr val="000000">
                  <a:alpha val="83238"/>
                </a:srgbClr>
              </a:outerShdw>
            </a:effectLst>
          </p:spPr>
          <p:txBody>
            <a:bodyPr wrap="square" lIns="100458" tIns="100458" rIns="100458" bIns="100458" numCol="1" anchor="ctr">
              <a:noAutofit/>
            </a:bodyPr>
            <a:lstStyle/>
            <a:p>
              <a:pPr defTabSz="1155278">
                <a:defRPr sz="4400">
                  <a:solidFill>
                    <a:srgbClr val="FFFFFF"/>
                  </a:solidFill>
                  <a:latin typeface="Helvetica Light"/>
                  <a:ea typeface="Helvetica Light"/>
                  <a:cs typeface="Helvetica Light"/>
                  <a:sym typeface="Helvetica Light"/>
                </a:defRPr>
              </a:pPr>
            </a:p>
          </p:txBody>
        </p:sp>
      </p:grpSp>
      <p:sp>
        <p:nvSpPr>
          <p:cNvPr id="338" name="Unit"/>
          <p:cNvSpPr txBox="1"/>
          <p:nvPr/>
        </p:nvSpPr>
        <p:spPr>
          <a:xfrm>
            <a:off x="15919877" y="5572165"/>
            <a:ext cx="878943" cy="55971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3200">
                <a:solidFill>
                  <a:srgbClr val="000000"/>
                </a:solidFill>
              </a:defRPr>
            </a:lvl1pPr>
          </a:lstStyle>
          <a:p>
            <a:pPr/>
            <a:r>
              <a:t>Unit</a:t>
            </a:r>
          </a:p>
        </p:txBody>
      </p:sp>
      <p:sp>
        <p:nvSpPr>
          <p:cNvPr id="339" name="Integration"/>
          <p:cNvSpPr txBox="1"/>
          <p:nvPr/>
        </p:nvSpPr>
        <p:spPr>
          <a:xfrm>
            <a:off x="11306454" y="5572165"/>
            <a:ext cx="2202994" cy="55971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3200">
                <a:solidFill>
                  <a:srgbClr val="000000"/>
                </a:solidFill>
              </a:defRPr>
            </a:lvl1pPr>
          </a:lstStyle>
          <a:p>
            <a:pPr/>
            <a:r>
              <a:t>Integration</a:t>
            </a:r>
          </a:p>
        </p:txBody>
      </p:sp>
      <p:grpSp>
        <p:nvGrpSpPr>
          <p:cNvPr id="342" name="Group"/>
          <p:cNvGrpSpPr/>
          <p:nvPr/>
        </p:nvGrpSpPr>
        <p:grpSpPr>
          <a:xfrm>
            <a:off x="6427654" y="8029721"/>
            <a:ext cx="3894727" cy="945157"/>
            <a:chOff x="0" y="0"/>
            <a:chExt cx="3894725" cy="945156"/>
          </a:xfrm>
        </p:grpSpPr>
        <p:sp>
          <p:nvSpPr>
            <p:cNvPr id="340"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2438339">
                <a:defRPr sz="2200">
                  <a:solidFill>
                    <a:srgbClr val="000000"/>
                  </a:solidFill>
                </a:defRPr>
              </a:lvl1pPr>
            </a:lstStyle>
            <a:p>
              <a:pPr/>
              <a:r>
                <a:t>1 web server in a cluster of 100,000</a:t>
              </a:r>
            </a:p>
          </p:txBody>
        </p:sp>
        <p:pic>
          <p:nvPicPr>
            <p:cNvPr id="341" name="Image" descr="Image"/>
            <p:cNvPicPr>
              <a:picLocks noChangeAspect="1"/>
            </p:cNvPicPr>
            <p:nvPr/>
          </p:nvPicPr>
          <p:blipFill>
            <a:blip r:embed="rId6">
              <a:extLst/>
            </a:blip>
            <a:stretch>
              <a:fillRect/>
            </a:stretch>
          </p:blipFill>
          <p:spPr>
            <a:xfrm>
              <a:off x="0" y="0"/>
              <a:ext cx="3894726" cy="435228"/>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Integration vs Unit Testing"/>
          <p:cNvSpPr txBox="1"/>
          <p:nvPr>
            <p:ph type="title"/>
          </p:nvPr>
        </p:nvSpPr>
        <p:spPr>
          <a:prstGeom prst="rect">
            <a:avLst/>
          </a:prstGeom>
        </p:spPr>
        <p:txBody>
          <a:bodyPr/>
          <a:lstStyle/>
          <a:p>
            <a:pPr/>
            <a:r>
              <a:t>Integration vs Unit Testing</a:t>
            </a:r>
          </a:p>
        </p:txBody>
      </p:sp>
      <p:sp>
        <p:nvSpPr>
          <p:cNvPr id="347" name="Well, how do you define “un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Well, how do you define “unit”?</a:t>
            </a:r>
          </a:p>
        </p:txBody>
      </p:sp>
      <p:sp>
        <p:nvSpPr>
          <p:cNvPr id="348" name="Slide bullet text"/>
          <p:cNvSpPr txBox="1"/>
          <p:nvPr>
            <p:ph type="body" idx="1"/>
          </p:nvPr>
        </p:nvSpPr>
        <p:spPr>
          <a:prstGeom prst="rect">
            <a:avLst/>
          </a:prstGeom>
        </p:spPr>
        <p:txBody>
          <a:bodyPr/>
          <a:lstStyle/>
          <a:p>
            <a:pPr/>
          </a:p>
        </p:txBody>
      </p:sp>
      <p:sp>
        <p:nvSpPr>
          <p:cNvPr id="349" name="Rectangle"/>
          <p:cNvSpPr/>
          <p:nvPr/>
        </p:nvSpPr>
        <p:spPr>
          <a:xfrm>
            <a:off x="3986606" y="5385991"/>
            <a:ext cx="13118702" cy="4580492"/>
          </a:xfrm>
          <a:prstGeom prst="rect">
            <a:avLst/>
          </a:prstGeom>
          <a:solidFill>
            <a:srgbClr val="DEA983"/>
          </a:solidFill>
          <a:ln w="12700">
            <a:miter lim="400000"/>
          </a:ln>
        </p:spPr>
        <p:txBody>
          <a:bodyPr lIns="38100" tIns="38100" rIns="38100" bIns="38100" anchor="ct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50" name="Rectangle"/>
          <p:cNvSpPr/>
          <p:nvPr/>
        </p:nvSpPr>
        <p:spPr>
          <a:xfrm>
            <a:off x="17055900" y="5385991"/>
            <a:ext cx="3341494" cy="4580492"/>
          </a:xfrm>
          <a:prstGeom prst="rect">
            <a:avLst/>
          </a:prstGeom>
          <a:solidFill>
            <a:srgbClr val="34A5DA"/>
          </a:solidFill>
          <a:ln w="12700">
            <a:miter lim="400000"/>
          </a:ln>
        </p:spPr>
        <p:txBody>
          <a:bodyPr lIns="38100" tIns="38100" rIns="38100" bIns="38100" anchor="ct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51" name="1 class of one program running on a web server"/>
          <p:cNvSpPr txBox="1"/>
          <p:nvPr/>
        </p:nvSpPr>
        <p:spPr>
          <a:xfrm>
            <a:off x="17221393" y="8605168"/>
            <a:ext cx="3010508" cy="10970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2438339">
              <a:defRPr sz="2200">
                <a:solidFill>
                  <a:srgbClr val="000000"/>
                </a:solidFill>
              </a:defRPr>
            </a:lvl1pPr>
          </a:lstStyle>
          <a:p>
            <a:pPr/>
            <a:r>
              <a:t>1 class of one program running on a web server</a:t>
            </a:r>
          </a:p>
        </p:txBody>
      </p:sp>
      <p:grpSp>
        <p:nvGrpSpPr>
          <p:cNvPr id="354" name="Group"/>
          <p:cNvGrpSpPr/>
          <p:nvPr/>
        </p:nvGrpSpPr>
        <p:grpSpPr>
          <a:xfrm>
            <a:off x="13269994" y="7309690"/>
            <a:ext cx="3010509" cy="1683283"/>
            <a:chOff x="0" y="0"/>
            <a:chExt cx="3010507" cy="1683281"/>
          </a:xfrm>
        </p:grpSpPr>
        <p:sp>
          <p:nvSpPr>
            <p:cNvPr id="352"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2438339">
                <a:defRPr sz="2200">
                  <a:solidFill>
                    <a:srgbClr val="000000"/>
                  </a:solidFill>
                </a:defRPr>
              </a:lvl1pPr>
            </a:lstStyle>
            <a:p>
              <a:pPr/>
              <a:r>
                <a:t>1 process running on a web server</a:t>
              </a:r>
            </a:p>
          </p:txBody>
        </p:sp>
        <p:pic>
          <p:nvPicPr>
            <p:cNvPr id="353" name="Image" descr="Image"/>
            <p:cNvPicPr>
              <a:picLocks noChangeAspect="1"/>
            </p:cNvPicPr>
            <p:nvPr/>
          </p:nvPicPr>
          <p:blipFill>
            <a:blip r:embed="rId3">
              <a:extLst/>
            </a:blip>
            <a:stretch>
              <a:fillRect/>
            </a:stretch>
          </p:blipFill>
          <p:spPr>
            <a:xfrm>
              <a:off x="817667" y="0"/>
              <a:ext cx="1375172" cy="1268016"/>
            </a:xfrm>
            <a:prstGeom prst="rect">
              <a:avLst/>
            </a:prstGeom>
            <a:ln w="12700" cap="flat">
              <a:noFill/>
              <a:miter lim="400000"/>
            </a:ln>
            <a:effectLst/>
          </p:spPr>
        </p:pic>
      </p:grpSp>
      <p:grpSp>
        <p:nvGrpSpPr>
          <p:cNvPr id="357" name="Group"/>
          <p:cNvGrpSpPr/>
          <p:nvPr/>
        </p:nvGrpSpPr>
        <p:grpSpPr>
          <a:xfrm>
            <a:off x="18313332" y="7406262"/>
            <a:ext cx="826630" cy="1074873"/>
            <a:chOff x="0" y="0"/>
            <a:chExt cx="826628" cy="1074872"/>
          </a:xfrm>
        </p:grpSpPr>
        <p:sp>
          <p:nvSpPr>
            <p:cNvPr id="355"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sz="1600">
                  <a:solidFill>
                    <a:srgbClr val="FFFFFF"/>
                  </a:solidFill>
                  <a:latin typeface="Helvetica Light"/>
                  <a:ea typeface="Helvetica Light"/>
                  <a:cs typeface="Helvetica Light"/>
                  <a:sym typeface="Helvetica Light"/>
                </a:defRPr>
              </a:lvl1pPr>
            </a:lstStyle>
            <a:p>
              <a:pPr/>
              <a:r>
                <a:t>Mork</a:t>
              </a:r>
            </a:p>
          </p:txBody>
        </p:sp>
        <p:sp>
          <p:nvSpPr>
            <p:cNvPr id="356"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114300" dist="101600" dir="7918891">
                <a:srgbClr val="000000">
                  <a:alpha val="83238"/>
                </a:srgbClr>
              </a:outerShdw>
            </a:effectLst>
          </p:spPr>
          <p:txBody>
            <a:bodyPr wrap="square" lIns="100458" tIns="100458" rIns="100458" bIns="100458" numCol="1" anchor="ctr">
              <a:noAutofit/>
            </a:bodyPr>
            <a:lstStyle/>
            <a:p>
              <a:pPr defTabSz="1155278">
                <a:defRPr sz="4400">
                  <a:solidFill>
                    <a:srgbClr val="FFFFFF"/>
                  </a:solidFill>
                  <a:latin typeface="Helvetica Light"/>
                  <a:ea typeface="Helvetica Light"/>
                  <a:cs typeface="Helvetica Light"/>
                  <a:sym typeface="Helvetica Light"/>
                </a:defRPr>
              </a:pPr>
            </a:p>
          </p:txBody>
        </p:sp>
      </p:grpSp>
      <p:sp>
        <p:nvSpPr>
          <p:cNvPr id="358" name="Unit"/>
          <p:cNvSpPr txBox="1"/>
          <p:nvPr/>
        </p:nvSpPr>
        <p:spPr>
          <a:xfrm>
            <a:off x="18287175" y="5572165"/>
            <a:ext cx="878943" cy="55971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3200">
                <a:solidFill>
                  <a:srgbClr val="000000"/>
                </a:solidFill>
              </a:defRPr>
            </a:lvl1pPr>
          </a:lstStyle>
          <a:p>
            <a:pPr/>
            <a:r>
              <a:t>Unit</a:t>
            </a:r>
          </a:p>
        </p:txBody>
      </p:sp>
      <p:sp>
        <p:nvSpPr>
          <p:cNvPr id="359" name="Integration"/>
          <p:cNvSpPr txBox="1"/>
          <p:nvPr/>
        </p:nvSpPr>
        <p:spPr>
          <a:xfrm>
            <a:off x="13673752" y="5572165"/>
            <a:ext cx="2202994" cy="55971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3200">
                <a:solidFill>
                  <a:srgbClr val="000000"/>
                </a:solidFill>
              </a:defRPr>
            </a:lvl1pPr>
          </a:lstStyle>
          <a:p>
            <a:pPr/>
            <a:r>
              <a:t>Integration</a:t>
            </a:r>
          </a:p>
        </p:txBody>
      </p:sp>
      <p:grpSp>
        <p:nvGrpSpPr>
          <p:cNvPr id="362" name="Group"/>
          <p:cNvGrpSpPr/>
          <p:nvPr/>
        </p:nvGrpSpPr>
        <p:grpSpPr>
          <a:xfrm>
            <a:off x="8794953" y="8029721"/>
            <a:ext cx="3894726" cy="945157"/>
            <a:chOff x="0" y="0"/>
            <a:chExt cx="3894725" cy="945156"/>
          </a:xfrm>
        </p:grpSpPr>
        <p:sp>
          <p:nvSpPr>
            <p:cNvPr id="360"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2438339">
                <a:defRPr sz="2200">
                  <a:solidFill>
                    <a:srgbClr val="000000"/>
                  </a:solidFill>
                </a:defRPr>
              </a:lvl1pPr>
            </a:lstStyle>
            <a:p>
              <a:pPr/>
              <a:r>
                <a:t>1 web server in a cluster of 100,000</a:t>
              </a:r>
            </a:p>
          </p:txBody>
        </p:sp>
        <p:pic>
          <p:nvPicPr>
            <p:cNvPr id="361" name="Image" descr="Image"/>
            <p:cNvPicPr>
              <a:picLocks noChangeAspect="1"/>
            </p:cNvPicPr>
            <p:nvPr/>
          </p:nvPicPr>
          <p:blipFill>
            <a:blip r:embed="rId6">
              <a:extLst/>
            </a:blip>
            <a:stretch>
              <a:fillRect/>
            </a:stretch>
          </p:blipFill>
          <p:spPr>
            <a:xfrm>
              <a:off x="0" y="0"/>
              <a:ext cx="3894726" cy="435228"/>
            </a:xfrm>
            <a:prstGeom prst="rect">
              <a:avLst/>
            </a:prstGeom>
            <a:ln w="12700" cap="flat">
              <a:noFill/>
              <a:miter lim="400000"/>
            </a:ln>
            <a:effectLst/>
          </p:spPr>
        </p:pic>
      </p:grpSp>
      <p:grpSp>
        <p:nvGrpSpPr>
          <p:cNvPr id="365" name="Group"/>
          <p:cNvGrpSpPr/>
          <p:nvPr/>
        </p:nvGrpSpPr>
        <p:grpSpPr>
          <a:xfrm>
            <a:off x="4205125" y="5682464"/>
            <a:ext cx="4561742" cy="3471243"/>
            <a:chOff x="0" y="0"/>
            <a:chExt cx="4561740" cy="3471242"/>
          </a:xfrm>
        </p:grpSpPr>
        <p:sp>
          <p:nvSpPr>
            <p:cNvPr id="363"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2438339">
                <a:defRPr sz="2200">
                  <a:solidFill>
                    <a:srgbClr val="000000"/>
                  </a:solidFill>
                </a:defRPr>
              </a:lvl1pPr>
            </a:lstStyle>
            <a:p>
              <a:pPr/>
              <a:r>
                <a:t>1 Google product in the entire Google ecosystem</a:t>
              </a:r>
            </a:p>
          </p:txBody>
        </p:sp>
        <p:sp>
          <p:nvSpPr>
            <p:cNvPr id="364"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12700" cap="flat">
              <a:noFill/>
              <a:miter lim="400000"/>
            </a:ln>
            <a:effectLst/>
          </p:spPr>
          <p:txBody>
            <a:bodyPr wrap="square" lIns="38100" tIns="38100" rIns="38100" bIns="38100" numCol="1" anchor="ctr">
              <a:noAutofit/>
            </a:bodyPr>
            <a:lstStyle/>
            <a:p>
              <a:pPr defTabSz="825500">
                <a:defRPr sz="3000">
                  <a:solidFill>
                    <a:srgbClr val="000000"/>
                  </a:solidFill>
                  <a:latin typeface="Helvetica Neue Medium"/>
                  <a:ea typeface="Helvetica Neue Medium"/>
                  <a:cs typeface="Helvetica Neue Medium"/>
                  <a:sym typeface="Helvetica Neue Medium"/>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Rectangle"/>
          <p:cNvSpPr/>
          <p:nvPr/>
        </p:nvSpPr>
        <p:spPr>
          <a:xfrm>
            <a:off x="3986606" y="5385991"/>
            <a:ext cx="13118702" cy="4580492"/>
          </a:xfrm>
          <a:prstGeom prst="rect">
            <a:avLst/>
          </a:prstGeom>
          <a:solidFill>
            <a:srgbClr val="DEA983"/>
          </a:solidFill>
          <a:ln w="12700">
            <a:miter lim="400000"/>
          </a:ln>
        </p:spPr>
        <p:txBody>
          <a:bodyPr lIns="38100" tIns="38100" rIns="38100" bIns="38100" anchor="ct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70" name="Rectangle"/>
          <p:cNvSpPr/>
          <p:nvPr/>
        </p:nvSpPr>
        <p:spPr>
          <a:xfrm>
            <a:off x="17055900" y="5385991"/>
            <a:ext cx="3341494" cy="4580492"/>
          </a:xfrm>
          <a:prstGeom prst="rect">
            <a:avLst/>
          </a:prstGeom>
          <a:solidFill>
            <a:srgbClr val="34A5DA"/>
          </a:solidFill>
          <a:ln w="12700">
            <a:miter lim="400000"/>
          </a:ln>
        </p:spPr>
        <p:txBody>
          <a:bodyPr lIns="38100" tIns="38100" rIns="38100" bIns="38100" anchor="ct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71" name="Rectangle"/>
          <p:cNvSpPr/>
          <p:nvPr/>
        </p:nvSpPr>
        <p:spPr>
          <a:xfrm>
            <a:off x="13126625" y="6783267"/>
            <a:ext cx="7283492" cy="3091697"/>
          </a:xfrm>
          <a:prstGeom prst="rect">
            <a:avLst/>
          </a:prstGeom>
          <a:solidFill>
            <a:srgbClr val="83D3D4"/>
          </a:solidFill>
          <a:ln w="12700">
            <a:miter lim="400000"/>
          </a:ln>
        </p:spPr>
        <p:txBody>
          <a:bodyPr lIns="38100" tIns="38100" rIns="38100" bIns="38100" anchor="ct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72" name="Rectangle"/>
          <p:cNvSpPr/>
          <p:nvPr/>
        </p:nvSpPr>
        <p:spPr>
          <a:xfrm>
            <a:off x="8680942" y="6783268"/>
            <a:ext cx="4122749" cy="3091696"/>
          </a:xfrm>
          <a:prstGeom prst="rect">
            <a:avLst/>
          </a:prstGeom>
          <a:solidFill>
            <a:srgbClr val="A64B28"/>
          </a:solidFill>
          <a:ln w="12700">
            <a:miter lim="400000"/>
          </a:ln>
        </p:spPr>
        <p:txBody>
          <a:bodyPr lIns="38100" tIns="38100" rIns="38100" bIns="38100" anchor="ct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73" name="Rectangle"/>
          <p:cNvSpPr/>
          <p:nvPr/>
        </p:nvSpPr>
        <p:spPr>
          <a:xfrm>
            <a:off x="4165722" y="5278402"/>
            <a:ext cx="4664313" cy="4580492"/>
          </a:xfrm>
          <a:prstGeom prst="rect">
            <a:avLst/>
          </a:prstGeom>
          <a:solidFill>
            <a:srgbClr val="005493"/>
          </a:solidFill>
          <a:ln w="12700">
            <a:miter lim="400000"/>
          </a:ln>
        </p:spPr>
        <p:txBody>
          <a:bodyPr lIns="38100" tIns="38100" rIns="38100" bIns="38100" anchor="ct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74" name="Integration vs Unit Testing"/>
          <p:cNvSpPr txBox="1"/>
          <p:nvPr>
            <p:ph type="title"/>
          </p:nvPr>
        </p:nvSpPr>
        <p:spPr>
          <a:prstGeom prst="rect">
            <a:avLst/>
          </a:prstGeom>
        </p:spPr>
        <p:txBody>
          <a:bodyPr/>
          <a:lstStyle/>
          <a:p>
            <a:pPr/>
            <a:r>
              <a:t>Integration vs Unit Testing</a:t>
            </a:r>
          </a:p>
        </p:txBody>
      </p:sp>
      <p:sp>
        <p:nvSpPr>
          <p:cNvPr id="375" name="Consider not just scope, but siz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Consider not just scope, but </a:t>
            </a:r>
            <a:r>
              <a:rPr i="1"/>
              <a:t>size</a:t>
            </a:r>
          </a:p>
        </p:txBody>
      </p:sp>
      <p:sp>
        <p:nvSpPr>
          <p:cNvPr id="376" name="Slide bullet text"/>
          <p:cNvSpPr txBox="1"/>
          <p:nvPr>
            <p:ph type="body" idx="1"/>
          </p:nvPr>
        </p:nvSpPr>
        <p:spPr>
          <a:prstGeom prst="rect">
            <a:avLst/>
          </a:prstGeom>
        </p:spPr>
        <p:txBody>
          <a:bodyPr/>
          <a:lstStyle/>
          <a:p>
            <a:pPr/>
          </a:p>
        </p:txBody>
      </p:sp>
      <p:sp>
        <p:nvSpPr>
          <p:cNvPr id="377" name="1 class of one program running on a web server"/>
          <p:cNvSpPr txBox="1"/>
          <p:nvPr/>
        </p:nvSpPr>
        <p:spPr>
          <a:xfrm>
            <a:off x="17221393" y="8605168"/>
            <a:ext cx="3010508" cy="10970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2438339">
              <a:defRPr sz="2200">
                <a:solidFill>
                  <a:srgbClr val="000000"/>
                </a:solidFill>
              </a:defRPr>
            </a:lvl1pPr>
          </a:lstStyle>
          <a:p>
            <a:pPr/>
            <a:r>
              <a:t>1 class of one program running on a web server</a:t>
            </a:r>
          </a:p>
        </p:txBody>
      </p:sp>
      <p:grpSp>
        <p:nvGrpSpPr>
          <p:cNvPr id="380" name="Group"/>
          <p:cNvGrpSpPr/>
          <p:nvPr/>
        </p:nvGrpSpPr>
        <p:grpSpPr>
          <a:xfrm>
            <a:off x="13269994" y="7309690"/>
            <a:ext cx="3010509" cy="1683283"/>
            <a:chOff x="0" y="0"/>
            <a:chExt cx="3010507" cy="1683281"/>
          </a:xfrm>
        </p:grpSpPr>
        <p:sp>
          <p:nvSpPr>
            <p:cNvPr id="378"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2438339">
                <a:defRPr sz="2200">
                  <a:solidFill>
                    <a:srgbClr val="000000"/>
                  </a:solidFill>
                </a:defRPr>
              </a:lvl1pPr>
            </a:lstStyle>
            <a:p>
              <a:pPr/>
              <a:r>
                <a:t>1 process running on a web server</a:t>
              </a:r>
            </a:p>
          </p:txBody>
        </p:sp>
        <p:pic>
          <p:nvPicPr>
            <p:cNvPr id="379" name="Image" descr="Image"/>
            <p:cNvPicPr>
              <a:picLocks noChangeAspect="1"/>
            </p:cNvPicPr>
            <p:nvPr/>
          </p:nvPicPr>
          <p:blipFill>
            <a:blip r:embed="rId3">
              <a:extLst/>
            </a:blip>
            <a:stretch>
              <a:fillRect/>
            </a:stretch>
          </p:blipFill>
          <p:spPr>
            <a:xfrm>
              <a:off x="817667" y="0"/>
              <a:ext cx="1375172" cy="1268016"/>
            </a:xfrm>
            <a:prstGeom prst="rect">
              <a:avLst/>
            </a:prstGeom>
            <a:ln w="12700" cap="flat">
              <a:noFill/>
              <a:miter lim="400000"/>
            </a:ln>
            <a:effectLst/>
          </p:spPr>
        </p:pic>
      </p:grpSp>
      <p:grpSp>
        <p:nvGrpSpPr>
          <p:cNvPr id="383" name="Group"/>
          <p:cNvGrpSpPr/>
          <p:nvPr/>
        </p:nvGrpSpPr>
        <p:grpSpPr>
          <a:xfrm>
            <a:off x="18313332" y="7406262"/>
            <a:ext cx="826630" cy="1074873"/>
            <a:chOff x="0" y="0"/>
            <a:chExt cx="826628" cy="1074872"/>
          </a:xfrm>
        </p:grpSpPr>
        <p:sp>
          <p:nvSpPr>
            <p:cNvPr id="381"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square" lIns="100458" tIns="100458" rIns="100458" bIns="100458" numCol="1" anchor="ctr">
              <a:noAutofit/>
            </a:bodyPr>
            <a:lstStyle>
              <a:lvl1pPr defTabSz="1155278">
                <a:defRPr sz="1600">
                  <a:solidFill>
                    <a:srgbClr val="FFFFFF"/>
                  </a:solidFill>
                  <a:latin typeface="Helvetica Light"/>
                  <a:ea typeface="Helvetica Light"/>
                  <a:cs typeface="Helvetica Light"/>
                  <a:sym typeface="Helvetica Light"/>
                </a:defRPr>
              </a:lvl1pPr>
            </a:lstStyle>
            <a:p>
              <a:pPr/>
              <a:r>
                <a:t>Mork</a:t>
              </a:r>
            </a:p>
          </p:txBody>
        </p:sp>
        <p:sp>
          <p:nvSpPr>
            <p:cNvPr id="382"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114300" dist="101600" dir="7918891">
                <a:srgbClr val="000000">
                  <a:alpha val="83238"/>
                </a:srgbClr>
              </a:outerShdw>
            </a:effectLst>
          </p:spPr>
          <p:txBody>
            <a:bodyPr wrap="square" lIns="100458" tIns="100458" rIns="100458" bIns="100458" numCol="1" anchor="ctr">
              <a:noAutofit/>
            </a:bodyPr>
            <a:lstStyle/>
            <a:p>
              <a:pPr defTabSz="1155278">
                <a:defRPr sz="4400">
                  <a:solidFill>
                    <a:srgbClr val="FFFFFF"/>
                  </a:solidFill>
                  <a:latin typeface="Helvetica Light"/>
                  <a:ea typeface="Helvetica Light"/>
                  <a:cs typeface="Helvetica Light"/>
                  <a:sym typeface="Helvetica Light"/>
                </a:defRPr>
              </a:pPr>
            </a:p>
          </p:txBody>
        </p:sp>
      </p:grpSp>
      <p:sp>
        <p:nvSpPr>
          <p:cNvPr id="384" name="Unit"/>
          <p:cNvSpPr txBox="1"/>
          <p:nvPr/>
        </p:nvSpPr>
        <p:spPr>
          <a:xfrm>
            <a:off x="18287175" y="5572165"/>
            <a:ext cx="878943" cy="55971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3200">
                <a:solidFill>
                  <a:srgbClr val="000000"/>
                </a:solidFill>
              </a:defRPr>
            </a:lvl1pPr>
          </a:lstStyle>
          <a:p>
            <a:pPr/>
            <a:r>
              <a:t>Unit</a:t>
            </a:r>
          </a:p>
        </p:txBody>
      </p:sp>
      <p:sp>
        <p:nvSpPr>
          <p:cNvPr id="385" name="Integration"/>
          <p:cNvSpPr txBox="1"/>
          <p:nvPr/>
        </p:nvSpPr>
        <p:spPr>
          <a:xfrm>
            <a:off x="13673752" y="5572165"/>
            <a:ext cx="2202994" cy="55971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3200">
                <a:solidFill>
                  <a:srgbClr val="000000"/>
                </a:solidFill>
              </a:defRPr>
            </a:lvl1pPr>
          </a:lstStyle>
          <a:p>
            <a:pPr/>
            <a:r>
              <a:t>Integration</a:t>
            </a:r>
          </a:p>
        </p:txBody>
      </p:sp>
      <p:grpSp>
        <p:nvGrpSpPr>
          <p:cNvPr id="388" name="Group"/>
          <p:cNvGrpSpPr/>
          <p:nvPr/>
        </p:nvGrpSpPr>
        <p:grpSpPr>
          <a:xfrm>
            <a:off x="8794953" y="8029721"/>
            <a:ext cx="3894726" cy="945157"/>
            <a:chOff x="0" y="0"/>
            <a:chExt cx="3894725" cy="945156"/>
          </a:xfrm>
        </p:grpSpPr>
        <p:sp>
          <p:nvSpPr>
            <p:cNvPr id="386"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2438339">
                <a:defRPr sz="2200">
                  <a:solidFill>
                    <a:srgbClr val="000000"/>
                  </a:solidFill>
                </a:defRPr>
              </a:lvl1pPr>
            </a:lstStyle>
            <a:p>
              <a:pPr/>
              <a:r>
                <a:t>1 web server in a cluster of 100,000</a:t>
              </a:r>
            </a:p>
          </p:txBody>
        </p:sp>
        <p:pic>
          <p:nvPicPr>
            <p:cNvPr id="387" name="Image" descr="Image"/>
            <p:cNvPicPr>
              <a:picLocks noChangeAspect="1"/>
            </p:cNvPicPr>
            <p:nvPr/>
          </p:nvPicPr>
          <p:blipFill>
            <a:blip r:embed="rId6">
              <a:extLst/>
            </a:blip>
            <a:stretch>
              <a:fillRect/>
            </a:stretch>
          </p:blipFill>
          <p:spPr>
            <a:xfrm>
              <a:off x="0" y="0"/>
              <a:ext cx="3894726" cy="435228"/>
            </a:xfrm>
            <a:prstGeom prst="rect">
              <a:avLst/>
            </a:prstGeom>
            <a:ln w="12700" cap="flat">
              <a:noFill/>
              <a:miter lim="400000"/>
            </a:ln>
            <a:effectLst/>
          </p:spPr>
        </p:pic>
      </p:grpSp>
      <p:grpSp>
        <p:nvGrpSpPr>
          <p:cNvPr id="391" name="Group"/>
          <p:cNvGrpSpPr/>
          <p:nvPr/>
        </p:nvGrpSpPr>
        <p:grpSpPr>
          <a:xfrm>
            <a:off x="4205125" y="5682464"/>
            <a:ext cx="4561742" cy="3471243"/>
            <a:chOff x="0" y="0"/>
            <a:chExt cx="4561740" cy="3471242"/>
          </a:xfrm>
        </p:grpSpPr>
        <p:sp>
          <p:nvSpPr>
            <p:cNvPr id="389"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2438339">
                <a:defRPr sz="2200">
                  <a:solidFill>
                    <a:srgbClr val="000000"/>
                  </a:solidFill>
                </a:defRPr>
              </a:lvl1pPr>
            </a:lstStyle>
            <a:p>
              <a:pPr/>
              <a:r>
                <a:t>1 Google product in the entire Google ecosystem</a:t>
              </a:r>
            </a:p>
          </p:txBody>
        </p:sp>
        <p:sp>
          <p:nvSpPr>
            <p:cNvPr id="390"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12700" cap="flat">
              <a:noFill/>
              <a:miter lim="400000"/>
            </a:ln>
            <a:effectLst/>
          </p:spPr>
          <p:txBody>
            <a:bodyPr wrap="square" lIns="38100" tIns="38100" rIns="38100" bIns="38100" numCol="1" anchor="ctr">
              <a:noAutofit/>
            </a:bodyPr>
            <a:lstStyle/>
            <a:p>
              <a:pPr defTabSz="825500">
                <a:defRPr sz="3000">
                  <a:solidFill>
                    <a:srgbClr val="000000"/>
                  </a:solidFill>
                  <a:latin typeface="Helvetica Neue Medium"/>
                  <a:ea typeface="Helvetica Neue Medium"/>
                  <a:cs typeface="Helvetica Neue Medium"/>
                  <a:sym typeface="Helvetica Neue Medium"/>
                </a:defRPr>
              </a:pPr>
            </a:p>
          </p:txBody>
        </p:sp>
      </p:grpSp>
      <p:sp>
        <p:nvSpPr>
          <p:cNvPr id="392" name="“Small”"/>
          <p:cNvSpPr txBox="1"/>
          <p:nvPr/>
        </p:nvSpPr>
        <p:spPr>
          <a:xfrm>
            <a:off x="13152148" y="6815357"/>
            <a:ext cx="1086639" cy="410996"/>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2200">
                <a:solidFill>
                  <a:srgbClr val="000000"/>
                </a:solidFill>
              </a:defRPr>
            </a:lvl1pPr>
          </a:lstStyle>
          <a:p>
            <a:pPr/>
            <a:r>
              <a:t>“Small”</a:t>
            </a:r>
          </a:p>
        </p:txBody>
      </p:sp>
      <p:sp>
        <p:nvSpPr>
          <p:cNvPr id="393" name="“Medium”"/>
          <p:cNvSpPr txBox="1"/>
          <p:nvPr/>
        </p:nvSpPr>
        <p:spPr>
          <a:xfrm>
            <a:off x="8801652" y="6815357"/>
            <a:ext cx="1423036" cy="410996"/>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2200">
                <a:solidFill>
                  <a:srgbClr val="000000"/>
                </a:solidFill>
              </a:defRPr>
            </a:lvl1pPr>
          </a:lstStyle>
          <a:p>
            <a:pPr/>
            <a:r>
              <a:t>“Medium”</a:t>
            </a:r>
          </a:p>
        </p:txBody>
      </p:sp>
      <p:sp>
        <p:nvSpPr>
          <p:cNvPr id="394" name="“Large”"/>
          <p:cNvSpPr txBox="1"/>
          <p:nvPr/>
        </p:nvSpPr>
        <p:spPr>
          <a:xfrm>
            <a:off x="4165179" y="4914337"/>
            <a:ext cx="1105638" cy="410996"/>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b="1" sz="2200">
                <a:solidFill>
                  <a:srgbClr val="000000"/>
                </a:solidFill>
              </a:defRPr>
            </a:lvl1pPr>
          </a:lstStyle>
          <a:p>
            <a:pPr/>
            <a:r>
              <a:t>“Large”</a:t>
            </a:r>
          </a:p>
        </p:txBody>
      </p:sp>
      <p:sp>
        <p:nvSpPr>
          <p:cNvPr id="395" name="“Software Engineering at Google: Lessons Learned from Programming Over Time,” Wright, Winters and Manshreck, 2020 (O’Reilly)"/>
          <p:cNvSpPr txBox="1"/>
          <p:nvPr/>
        </p:nvSpPr>
        <p:spPr>
          <a:xfrm>
            <a:off x="3996613" y="12795100"/>
            <a:ext cx="1639077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“Software Engineering at Google: Lessons Learned from Programming Over Time,” Wright, Winters and Manshreck, 2020 (O’Reilly)</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How big is my test?"/>
          <p:cNvSpPr txBox="1"/>
          <p:nvPr>
            <p:ph type="title"/>
          </p:nvPr>
        </p:nvSpPr>
        <p:spPr>
          <a:prstGeom prst="rect">
            <a:avLst/>
          </a:prstGeom>
        </p:spPr>
        <p:txBody>
          <a:bodyPr/>
          <a:lstStyle/>
          <a:p>
            <a:pPr/>
            <a:r>
              <a:t>How big is my test?</a:t>
            </a:r>
          </a:p>
        </p:txBody>
      </p:sp>
      <p:sp>
        <p:nvSpPr>
          <p:cNvPr id="400" name="Considerations for test code at Goog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Considerations for test code at Google</a:t>
            </a:r>
          </a:p>
        </p:txBody>
      </p:sp>
      <p:sp>
        <p:nvSpPr>
          <p:cNvPr id="401" name="Small: run in a single thread, can’t sleep, perform I/O or making blocking calls…"/>
          <p:cNvSpPr txBox="1"/>
          <p:nvPr>
            <p:ph type="body" idx="1"/>
          </p:nvPr>
        </p:nvSpPr>
        <p:spPr>
          <a:prstGeom prst="rect">
            <a:avLst/>
          </a:prstGeom>
        </p:spPr>
        <p:txBody>
          <a:bodyPr/>
          <a:lstStyle/>
          <a:p>
            <a:pPr/>
            <a:r>
              <a:t>Small: run in a single thread, can’t sleep, perform I/O or making blocking calls</a:t>
            </a:r>
          </a:p>
          <a:p>
            <a:pPr/>
            <a:r>
              <a:t>Medium: run on single computer, can use processes/threads, perform I/O, but only contact localhost</a:t>
            </a:r>
          </a:p>
          <a:p>
            <a:pPr/>
            <a:r>
              <a:t>Large: Everything else</a:t>
            </a:r>
          </a:p>
        </p:txBody>
      </p:sp>
      <p:sp>
        <p:nvSpPr>
          <p:cNvPr id="402" name="“Software Engineering at Google: Lessons Learned from Programming Over Time,” Wright, Winters and Manshreck, 2020 (O’Reilly)"/>
          <p:cNvSpPr txBox="1"/>
          <p:nvPr/>
        </p:nvSpPr>
        <p:spPr>
          <a:xfrm>
            <a:off x="3996613" y="12795100"/>
            <a:ext cx="1639077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“Software Engineering at Google: Lessons Learned from Programming Over Time,” Wright, Winters and Manshreck, 2020 (O’Reilly)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What makes a good test?"/>
          <p:cNvSpPr txBox="1"/>
          <p:nvPr>
            <p:ph type="title"/>
          </p:nvPr>
        </p:nvSpPr>
        <p:spPr>
          <a:prstGeom prst="rect">
            <a:avLst/>
          </a:prstGeom>
        </p:spPr>
        <p:txBody>
          <a:bodyPr/>
          <a:lstStyle>
            <a:lvl1pPr defTabSz="1926286">
              <a:defRPr spc="-140" sz="6600"/>
            </a:lvl1pPr>
          </a:lstStyle>
          <a:p>
            <a:pPr/>
            <a:r>
              <a:t>What makes a good test?</a:t>
            </a:r>
          </a:p>
        </p:txBody>
      </p:sp>
      <p:sp>
        <p:nvSpPr>
          <p:cNvPr id="407" name="More than just coverage and oracl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More than just coverage and oracles</a:t>
            </a:r>
          </a:p>
        </p:txBody>
      </p:sp>
      <p:sp>
        <p:nvSpPr>
          <p:cNvPr id="408" name="More than just coverage and oracles"/>
          <p:cNvSpPr txBox="1"/>
          <p:nvPr>
            <p:ph type="body" idx="1"/>
          </p:nvPr>
        </p:nvSpPr>
        <p:spPr>
          <a:prstGeom prst="rect">
            <a:avLst/>
          </a:prstGeom>
        </p:spPr>
        <p:txBody>
          <a:bodyPr/>
          <a:lstStyle/>
          <a:p>
            <a:pPr marL="584200" indent="-584200" defTabSz="2438339">
              <a:defRPr sz="4600"/>
            </a:pPr>
            <a:r>
              <a:t>Tests should be hermetic: reduce flakiness</a:t>
            </a:r>
          </a:p>
          <a:p>
            <a:pPr marL="584200" indent="-584200" defTabSz="2438339">
              <a:defRPr sz="4600"/>
            </a:pPr>
            <a:r>
              <a:t>Tests should be clear: improves debugging later on</a:t>
            </a:r>
          </a:p>
          <a:p>
            <a:pPr marL="584200" indent="-584200" defTabSz="2438339">
              <a:defRPr sz="4600"/>
            </a:pPr>
            <a:r>
              <a:t>Tests should be scoped as small as possible: faster and more reliable</a:t>
            </a:r>
          </a:p>
          <a:p>
            <a:pPr marL="584200" indent="-584200" defTabSz="2438339">
              <a:defRPr sz="4600"/>
            </a:pPr>
            <a:r>
              <a:t>Tests should make calls against public APIs</a:t>
            </a:r>
          </a:p>
        </p:txBody>
      </p:sp>
      <p:sp>
        <p:nvSpPr>
          <p:cNvPr id="409" name="“Software Engineering at Google: Lessons Learned from Programming Over Time,” Wright, Winters and Manshreck, 2020 (O’Reilly)"/>
          <p:cNvSpPr txBox="1"/>
          <p:nvPr/>
        </p:nvSpPr>
        <p:spPr>
          <a:xfrm>
            <a:off x="3996615" y="12795101"/>
            <a:ext cx="16390772" cy="411276"/>
          </a:xfrm>
          <a:prstGeom prst="rect">
            <a:avLst/>
          </a:prstGeom>
          <a:ln w="12700">
            <a:miter lim="400000"/>
          </a:ln>
          <a:extLst>
            <a:ext uri="{C572A759-6A51-4108-AA02-DFA0A04FC94B}">
              <ma14:wrappingTextBoxFlag xmlns:ma14="http://schemas.microsoft.com/office/mac/drawingml/2011/main" val="1"/>
            </a:ext>
          </a:extLst>
        </p:spPr>
        <p:txBody>
          <a:bodyPr wrap="none" lIns="38099" tIns="38099" rIns="38099" bIns="38099" anchor="ctr">
            <a:spAutoFit/>
          </a:bodyPr>
          <a:lstStyle>
            <a:lvl1pPr defTabSz="2438339">
              <a:defRPr sz="2200"/>
            </a:lvl1pPr>
          </a:lstStyle>
          <a:p>
            <a:pPr/>
            <a:r>
              <a:t>“Software Engineering at Google: Lessons Learned from Programming Over Time,” Wright, Winters and Manshreck, 2020 (O’Reilly)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Is this a good test?"/>
          <p:cNvSpPr txBox="1"/>
          <p:nvPr>
            <p:ph type="title"/>
          </p:nvPr>
        </p:nvSpPr>
        <p:spPr>
          <a:prstGeom prst="rect">
            <a:avLst/>
          </a:prstGeom>
        </p:spPr>
        <p:txBody>
          <a:bodyPr/>
          <a:lstStyle/>
          <a:p>
            <a:pPr/>
            <a:r>
              <a:t>Is this a good test?</a:t>
            </a:r>
          </a:p>
        </p:txBody>
      </p:sp>
      <p:sp>
        <p:nvSpPr>
          <p:cNvPr id="414" name="Is it self-contain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Is it self-contained?</a:t>
            </a:r>
          </a:p>
        </p:txBody>
      </p:sp>
      <p:sp>
        <p:nvSpPr>
          <p:cNvPr id="415" name="describe('Create student', () =&gt; {…"/>
          <p:cNvSpPr txBox="1"/>
          <p:nvPr/>
        </p:nvSpPr>
        <p:spPr>
          <a:xfrm>
            <a:off x="4470434" y="6068640"/>
            <a:ext cx="16550780" cy="3352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457200">
              <a:defRPr b="1" sz="3600">
                <a:solidFill>
                  <a:srgbClr val="018001"/>
                </a:solidFill>
                <a:latin typeface="Courier"/>
                <a:ea typeface="Courier"/>
                <a:cs typeface="Courier"/>
                <a:sym typeface="Courier"/>
              </a:defRPr>
            </a:pPr>
            <a:r>
              <a:rPr i="1">
                <a:solidFill>
                  <a:srgbClr val="66187A"/>
                </a:solidFill>
              </a:rPr>
              <a:t>describe</a:t>
            </a:r>
            <a:r>
              <a:rPr b="0">
                <a:solidFill>
                  <a:srgbClr val="000000"/>
                </a:solidFill>
              </a:rPr>
              <a:t>(</a:t>
            </a:r>
            <a:r>
              <a:t>'Create student'</a:t>
            </a:r>
            <a:r>
              <a:rPr b="0">
                <a:solidFill>
                  <a:srgbClr val="000000"/>
                </a:solidFill>
              </a:rPr>
              <a:t>, () =&gt; {</a:t>
            </a:r>
            <a:endParaRPr b="0">
              <a:solidFill>
                <a:srgbClr val="000000"/>
              </a:solidFill>
            </a:endParaRPr>
          </a:p>
          <a:p>
            <a:pPr algn="l" defTabSz="457200">
              <a:defRPr b="1" sz="3600">
                <a:solidFill>
                  <a:srgbClr val="018001"/>
                </a:solidFill>
                <a:latin typeface="Courier"/>
                <a:ea typeface="Courier"/>
                <a:cs typeface="Courier"/>
                <a:sym typeface="Courier"/>
              </a:defRPr>
            </a:pPr>
            <a:r>
              <a:rPr b="0">
                <a:solidFill>
                  <a:srgbClr val="000000"/>
                </a:solidFill>
              </a:rPr>
              <a:t>  </a:t>
            </a:r>
            <a:r>
              <a:rPr i="1">
                <a:solidFill>
                  <a:srgbClr val="66187A"/>
                </a:solidFill>
              </a:rPr>
              <a:t>it</a:t>
            </a:r>
            <a:r>
              <a:rPr b="0">
                <a:solidFill>
                  <a:srgbClr val="000000"/>
                </a:solidFill>
              </a:rPr>
              <a:t>(</a:t>
            </a:r>
            <a:r>
              <a:t>'should return an ID'</a:t>
            </a:r>
            <a:r>
              <a:rPr b="0">
                <a:solidFill>
                  <a:srgbClr val="000000"/>
                </a:solidFill>
              </a:rPr>
              <a:t>, </a:t>
            </a:r>
            <a:r>
              <a:rPr>
                <a:solidFill>
                  <a:srgbClr val="011480"/>
                </a:solidFill>
              </a:rPr>
              <a:t>async </a:t>
            </a:r>
            <a:r>
              <a:rPr b="0">
                <a:solidFill>
                  <a:srgbClr val="000000"/>
                </a:solidFill>
              </a:rPr>
              <a:t>() =&gt; {</a:t>
            </a:r>
            <a:endParaRPr b="0">
              <a:solidFill>
                <a:srgbClr val="000000"/>
              </a:solidFill>
            </a:endParaRPr>
          </a:p>
          <a:p>
            <a:pPr algn="l" defTabSz="457200">
              <a:defRPr sz="3600">
                <a:solidFill>
                  <a:srgbClr val="000000"/>
                </a:solidFill>
                <a:latin typeface="Courier"/>
                <a:ea typeface="Courier"/>
                <a:cs typeface="Courier"/>
                <a:sym typeface="Courier"/>
              </a:defRPr>
            </a:pPr>
            <a:r>
              <a:t>    </a:t>
            </a:r>
            <a:r>
              <a:rPr b="1">
                <a:solidFill>
                  <a:srgbClr val="011480"/>
                </a:solidFill>
              </a:rPr>
              <a:t>const </a:t>
            </a:r>
            <a:r>
              <a:rPr>
                <a:solidFill>
                  <a:srgbClr val="458383"/>
                </a:solidFill>
              </a:rPr>
              <a:t>createdStudent </a:t>
            </a:r>
            <a:r>
              <a:t>= </a:t>
            </a:r>
            <a:r>
              <a:rPr b="1">
                <a:solidFill>
                  <a:srgbClr val="011480"/>
                </a:solidFill>
              </a:rPr>
              <a:t>await </a:t>
            </a:r>
            <a:r>
              <a:t>client.</a:t>
            </a:r>
            <a:r>
              <a:rPr i="1"/>
              <a:t>addStudent</a:t>
            </a:r>
            <a:r>
              <a:t>(</a:t>
            </a:r>
            <a:r>
              <a:rPr b="1">
                <a:solidFill>
                  <a:srgbClr val="018001"/>
                </a:solidFill>
              </a:rPr>
              <a:t>'Avery'</a:t>
            </a:r>
            <a:r>
              <a:t>);</a:t>
            </a:r>
          </a:p>
          <a:p>
            <a:pPr algn="l" defTabSz="457200">
              <a:defRPr sz="3600">
                <a:solidFill>
                  <a:srgbClr val="7A7A43"/>
                </a:solidFill>
                <a:latin typeface="Courier"/>
                <a:ea typeface="Courier"/>
                <a:cs typeface="Courier"/>
                <a:sym typeface="Courier"/>
              </a:defRPr>
            </a:pPr>
            <a:r>
              <a:rPr>
                <a:solidFill>
                  <a:srgbClr val="000000"/>
                </a:solidFill>
              </a:rPr>
              <a:t>    </a:t>
            </a:r>
            <a:r>
              <a:rPr b="1" i="1">
                <a:solidFill>
                  <a:srgbClr val="66187A"/>
                </a:solidFill>
              </a:rPr>
              <a:t>expect</a:t>
            </a:r>
            <a:r>
              <a:rPr>
                <a:solidFill>
                  <a:srgbClr val="000000"/>
                </a:solidFill>
              </a:rPr>
              <a:t>(</a:t>
            </a:r>
            <a:r>
              <a:rPr>
                <a:solidFill>
                  <a:srgbClr val="458383"/>
                </a:solidFill>
              </a:rPr>
              <a:t>createdStudent</a:t>
            </a:r>
            <a:r>
              <a:rPr>
                <a:solidFill>
                  <a:srgbClr val="000000"/>
                </a:solidFill>
              </a:rPr>
              <a:t>.</a:t>
            </a:r>
            <a:r>
              <a:rPr b="1">
                <a:solidFill>
                  <a:srgbClr val="66187A"/>
                </a:solidFill>
              </a:rPr>
              <a:t>studentID</a:t>
            </a:r>
            <a:r>
              <a:rPr>
                <a:solidFill>
                  <a:srgbClr val="000000"/>
                </a:solidFill>
              </a:rPr>
              <a:t>).</a:t>
            </a:r>
            <a:r>
              <a:t>toBeGreaterThan</a:t>
            </a:r>
            <a:r>
              <a:rPr>
                <a:solidFill>
                  <a:srgbClr val="000000"/>
                </a:solidFill>
              </a:rPr>
              <a:t>(</a:t>
            </a:r>
            <a:r>
              <a:rPr>
                <a:solidFill>
                  <a:srgbClr val="0432FF"/>
                </a:solidFill>
              </a:rPr>
              <a:t>4</a:t>
            </a:r>
            <a:r>
              <a:rPr>
                <a:solidFill>
                  <a:srgbClr val="000000"/>
                </a:solidFill>
              </a:rPr>
              <a:t>);</a:t>
            </a:r>
            <a:endParaRPr>
              <a:solidFill>
                <a:srgbClr val="000000"/>
              </a:solidFill>
            </a:endParaRPr>
          </a:p>
          <a:p>
            <a:pPr algn="l" defTabSz="457200">
              <a:defRPr sz="3600">
                <a:solidFill>
                  <a:srgbClr val="000000"/>
                </a:solidFill>
                <a:latin typeface="Courier"/>
                <a:ea typeface="Courier"/>
                <a:cs typeface="Courier"/>
                <a:sym typeface="Courier"/>
              </a:defRPr>
            </a:pPr>
            <a:r>
              <a:t>  });</a:t>
            </a:r>
          </a:p>
          <a:p>
            <a:pPr algn="l" defTabSz="457200">
              <a:defRPr sz="3600">
                <a:solidFill>
                  <a:srgbClr val="000000"/>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What makes a bad test?"/>
          <p:cNvSpPr txBox="1"/>
          <p:nvPr>
            <p:ph type="title"/>
          </p:nvPr>
        </p:nvSpPr>
        <p:spPr>
          <a:prstGeom prst="rect">
            <a:avLst/>
          </a:prstGeom>
        </p:spPr>
        <p:txBody>
          <a:bodyPr/>
          <a:lstStyle>
            <a:lvl1pPr defTabSz="1926286">
              <a:defRPr spc="-140" sz="6600"/>
            </a:lvl1pPr>
          </a:lstStyle>
          <a:p>
            <a:pPr/>
            <a:r>
              <a:t>What makes a bad test?</a:t>
            </a:r>
          </a:p>
        </p:txBody>
      </p:sp>
      <p:sp>
        <p:nvSpPr>
          <p:cNvPr id="418" name="Test smell: Test Code Duplic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Test smell: Test Code Duplication</a:t>
            </a:r>
          </a:p>
        </p:txBody>
      </p:sp>
      <p:sp>
        <p:nvSpPr>
          <p:cNvPr id="419" name="Multiple test methods share the same code"/>
          <p:cNvSpPr txBox="1"/>
          <p:nvPr/>
        </p:nvSpPr>
        <p:spPr>
          <a:xfrm>
            <a:off x="4113608" y="10019680"/>
            <a:ext cx="8463585" cy="559711"/>
          </a:xfrm>
          <a:prstGeom prst="rect">
            <a:avLst/>
          </a:prstGeom>
          <a:ln w="12700">
            <a:miter lim="400000"/>
          </a:ln>
          <a:extLst>
            <a:ext uri="{C572A759-6A51-4108-AA02-DFA0A04FC94B}">
              <ma14:wrappingTextBoxFlag xmlns:ma14="http://schemas.microsoft.com/office/mac/drawingml/2011/main" val="1"/>
            </a:ext>
          </a:extLst>
        </p:spPr>
        <p:txBody>
          <a:bodyPr wrap="none" lIns="38099" tIns="38099" rIns="38099" bIns="38099" anchor="ctr">
            <a:spAutoFit/>
          </a:bodyPr>
          <a:lstStyle>
            <a:lvl1pPr algn="l" defTabSz="825499">
              <a:defRPr b="1" sz="3200">
                <a:solidFill>
                  <a:srgbClr val="000000"/>
                </a:solidFill>
              </a:defRPr>
            </a:lvl1pPr>
          </a:lstStyle>
          <a:p>
            <a:pPr/>
            <a:r>
              <a:t>Multiple test methods share the same code</a:t>
            </a:r>
          </a:p>
        </p:txBody>
      </p:sp>
      <p:sp>
        <p:nvSpPr>
          <p:cNvPr id="420" name="“Refactoring Test Code,” van Deursen et al, XP2001"/>
          <p:cNvSpPr txBox="1"/>
          <p:nvPr/>
        </p:nvSpPr>
        <p:spPr>
          <a:xfrm>
            <a:off x="8910561" y="13112273"/>
            <a:ext cx="6562878" cy="411277"/>
          </a:xfrm>
          <a:prstGeom prst="rect">
            <a:avLst/>
          </a:prstGeom>
          <a:ln w="12700">
            <a:miter lim="400000"/>
          </a:ln>
          <a:extLst>
            <a:ext uri="{C572A759-6A51-4108-AA02-DFA0A04FC94B}">
              <ma14:wrappingTextBoxFlag xmlns:ma14="http://schemas.microsoft.com/office/mac/drawingml/2011/main" val="1"/>
            </a:ext>
          </a:extLst>
        </p:spPr>
        <p:txBody>
          <a:bodyPr wrap="none" lIns="38099" tIns="38099" rIns="38099" bIns="38099" anchor="ctr">
            <a:spAutoFit/>
          </a:bodyPr>
          <a:lstStyle>
            <a:lvl1pPr defTabSz="2438339">
              <a:defRPr sz="2200"/>
            </a:lvl1pPr>
          </a:lstStyle>
          <a:p>
            <a:pPr/>
            <a:r>
              <a:t>“Refactoring Test Code,” van Deursen et al, XP2001</a:t>
            </a:r>
          </a:p>
        </p:txBody>
      </p:sp>
      <p:sp>
        <p:nvSpPr>
          <p:cNvPr id="421" name="describe('hasMork', function () {…"/>
          <p:cNvSpPr txBox="1"/>
          <p:nvPr/>
        </p:nvSpPr>
        <p:spPr>
          <a:xfrm>
            <a:off x="4133736" y="4830055"/>
            <a:ext cx="15864867" cy="5105400"/>
          </a:xfrm>
          <a:prstGeom prst="rect">
            <a:avLst/>
          </a:prstGeom>
          <a:ln w="12700">
            <a:miter lim="400000"/>
          </a:ln>
          <a:extLst>
            <a:ext uri="{C572A759-6A51-4108-AA02-DFA0A04FC94B}">
              <ma14:wrappingTextBoxFlag xmlns:ma14="http://schemas.microsoft.com/office/mac/drawingml/2011/main" val="1"/>
            </a:ext>
          </a:extLst>
        </p:spPr>
        <p:txBody>
          <a:bodyPr wrap="none" lIns="38099" tIns="38099" rIns="38099" bIns="38099" anchor="ctr">
            <a:spAutoFit/>
          </a:bodyPr>
          <a:lstStyle/>
          <a:p>
            <a:pPr algn="l" defTabSz="457200">
              <a:defRPr sz="1800">
                <a:solidFill>
                  <a:srgbClr val="000000"/>
                </a:solidFill>
                <a:latin typeface="Courier"/>
                <a:ea typeface="Courier"/>
                <a:cs typeface="Courier"/>
                <a:sym typeface="Courier"/>
              </a:defRPr>
            </a:pPr>
            <a:r>
              <a:t>describe(</a:t>
            </a:r>
            <a:r>
              <a:rPr b="1">
                <a:solidFill>
                  <a:srgbClr val="018001"/>
                </a:solidFill>
              </a:rPr>
              <a:t>'hasMork'</a:t>
            </a:r>
            <a:r>
              <a:t>, </a:t>
            </a:r>
            <a:r>
              <a:rPr b="1">
                <a:solidFill>
                  <a:srgbClr val="011480"/>
                </a:solidFill>
              </a:rPr>
              <a:t>function </a:t>
            </a:r>
            <a:r>
              <a:t>() {</a:t>
            </a:r>
          </a:p>
          <a:p>
            <a:pPr algn="l" defTabSz="457200">
              <a:defRPr sz="1800">
                <a:solidFill>
                  <a:srgbClr val="000000"/>
                </a:solidFill>
                <a:latin typeface="Courier"/>
                <a:ea typeface="Courier"/>
                <a:cs typeface="Courier"/>
                <a:sym typeface="Courier"/>
              </a:defRPr>
            </a:pPr>
            <a:r>
              <a:t>    it(</a:t>
            </a:r>
            <a:r>
              <a:rPr b="1">
                <a:solidFill>
                  <a:srgbClr val="018001"/>
                </a:solidFill>
              </a:rPr>
              <a:t>'Returns true if Mork is in crew'</a:t>
            </a:r>
            <a:r>
              <a:t>, () =&gt; {</a:t>
            </a:r>
          </a:p>
          <a:p>
            <a:pPr algn="l" defTabSz="457200">
              <a:defRPr sz="1800">
                <a:solidFill>
                  <a:srgbClr val="000000"/>
                </a:solidFill>
                <a:latin typeface="Courier"/>
                <a:ea typeface="Courier"/>
                <a:cs typeface="Courier"/>
                <a:sym typeface="Courier"/>
              </a:defRPr>
            </a:pPr>
            <a:r>
              <a:t>        </a:t>
            </a:r>
            <a:r>
              <a:rPr b="1">
                <a:solidFill>
                  <a:srgbClr val="011480"/>
                </a:solidFill>
              </a:rPr>
              <a:t>let </a:t>
            </a:r>
            <a:r>
              <a:t>crew = [martianFactory(</a:t>
            </a:r>
            <a:r>
              <a:rPr b="1">
                <a:solidFill>
                  <a:srgbClr val="018001"/>
                </a:solidFill>
              </a:rPr>
              <a:t>"Mork"</a:t>
            </a:r>
            <a:r>
              <a:t>), martianFactory(</a:t>
            </a:r>
            <a:r>
              <a:rPr b="1">
                <a:solidFill>
                  <a:srgbClr val="018001"/>
                </a:solidFill>
              </a:rPr>
              <a:t>"Mal"</a:t>
            </a:r>
            <a:r>
              <a:t>), martianFactory(</a:t>
            </a:r>
            <a:r>
              <a:rPr b="1">
                <a:solidFill>
                  <a:srgbClr val="018001"/>
                </a:solidFill>
              </a:rPr>
              <a:t>"Zoe"</a:t>
            </a:r>
            <a:r>
              <a:t>), martianFactory(</a:t>
            </a:r>
            <a:r>
              <a:rPr b="1">
                <a:solidFill>
                  <a:srgbClr val="018001"/>
                </a:solidFill>
              </a:rPr>
              <a:t>"Jayne"</a:t>
            </a:r>
            <a:r>
              <a:t>)];</a:t>
            </a:r>
          </a:p>
          <a:p>
            <a:pPr algn="l" defTabSz="457200">
              <a:defRPr sz="1800">
                <a:solidFill>
                  <a:srgbClr val="000000"/>
                </a:solidFill>
                <a:latin typeface="Courier"/>
                <a:ea typeface="Courier"/>
                <a:cs typeface="Courier"/>
                <a:sym typeface="Courier"/>
              </a:defRPr>
            </a:pPr>
            <a:r>
              <a:t>        </a:t>
            </a:r>
            <a:r>
              <a:rPr b="1">
                <a:solidFill>
                  <a:srgbClr val="011480"/>
                </a:solidFill>
              </a:rPr>
              <a:t>let </a:t>
            </a:r>
            <a:r>
              <a:t>ship = mothershipFactory(</a:t>
            </a:r>
            <a:r>
              <a:rPr b="1">
                <a:solidFill>
                  <a:srgbClr val="018001"/>
                </a:solidFill>
              </a:rPr>
              <a:t>"shipName"</a:t>
            </a:r>
            <a:r>
              <a:t>, crew);</a:t>
            </a:r>
          </a:p>
          <a:p>
            <a:pPr algn="l" defTabSz="457200">
              <a:defRPr sz="1800">
                <a:solidFill>
                  <a:srgbClr val="000000"/>
                </a:solidFill>
                <a:latin typeface="Courier"/>
                <a:ea typeface="Courier"/>
                <a:cs typeface="Courier"/>
                <a:sym typeface="Courier"/>
              </a:defRPr>
            </a:pPr>
            <a:r>
              <a:t>        assert.equal(hasMork(ship), </a:t>
            </a:r>
            <a:r>
              <a:rPr b="1">
                <a:solidFill>
                  <a:srgbClr val="011480"/>
                </a:solidFill>
              </a:rPr>
              <a:t>true</a:t>
            </a:r>
            <a:r>
              <a:t>, </a:t>
            </a:r>
            <a:r>
              <a:rPr b="1">
                <a:solidFill>
                  <a:srgbClr val="018001"/>
                </a:solidFill>
              </a:rPr>
              <a:t>"Ship with mork has mork"</a:t>
            </a:r>
            <a:r>
              <a:t>);</a:t>
            </a:r>
          </a:p>
          <a:p>
            <a:pPr algn="l" defTabSz="457200">
              <a:defRPr sz="1800">
                <a:solidFill>
                  <a:srgbClr val="000000"/>
                </a:solidFill>
                <a:latin typeface="Courier"/>
                <a:ea typeface="Courier"/>
                <a:cs typeface="Courier"/>
                <a:sym typeface="Courier"/>
              </a:defRPr>
            </a:pPr>
            <a:r>
              <a:t>    })</a:t>
            </a:r>
          </a:p>
          <a:p>
            <a:pPr algn="l" defTabSz="457200">
              <a:defRPr sz="1800">
                <a:solidFill>
                  <a:srgbClr val="000000"/>
                </a:solidFill>
                <a:latin typeface="Courier"/>
                <a:ea typeface="Courier"/>
                <a:cs typeface="Courier"/>
                <a:sym typeface="Courier"/>
              </a:defRPr>
            </a:pPr>
            <a:r>
              <a:t>    it(</a:t>
            </a:r>
            <a:r>
              <a:rPr b="1">
                <a:solidFill>
                  <a:srgbClr val="018001"/>
                </a:solidFill>
              </a:rPr>
              <a:t>"Returns false if Mork is not in the crew"</a:t>
            </a:r>
            <a:r>
              <a:t>, () =&gt; {</a:t>
            </a:r>
          </a:p>
          <a:p>
            <a:pPr algn="l" defTabSz="457200">
              <a:defRPr sz="1800">
                <a:solidFill>
                  <a:srgbClr val="000000"/>
                </a:solidFill>
                <a:latin typeface="Courier"/>
                <a:ea typeface="Courier"/>
                <a:cs typeface="Courier"/>
                <a:sym typeface="Courier"/>
              </a:defRPr>
            </a:pPr>
            <a:r>
              <a:t>       </a:t>
            </a:r>
            <a:r>
              <a:rPr b="1">
                <a:solidFill>
                  <a:srgbClr val="011480"/>
                </a:solidFill>
              </a:rPr>
              <a:t>let </a:t>
            </a:r>
            <a:r>
              <a:t>crew = [martianFactory(</a:t>
            </a:r>
            <a:r>
              <a:rPr b="1">
                <a:solidFill>
                  <a:srgbClr val="018001"/>
                </a:solidFill>
              </a:rPr>
              <a:t>"Mal"</a:t>
            </a:r>
            <a:r>
              <a:t>), martianFactory(</a:t>
            </a:r>
            <a:r>
              <a:rPr b="1">
                <a:solidFill>
                  <a:srgbClr val="018001"/>
                </a:solidFill>
              </a:rPr>
              <a:t>"Zoe"</a:t>
            </a:r>
            <a:r>
              <a:t>), martianFactory(</a:t>
            </a:r>
            <a:r>
              <a:rPr b="1">
                <a:solidFill>
                  <a:srgbClr val="018001"/>
                </a:solidFill>
              </a:rPr>
              <a:t>"Jayne"</a:t>
            </a:r>
            <a:r>
              <a:t>)];</a:t>
            </a:r>
          </a:p>
          <a:p>
            <a:pPr algn="l" defTabSz="457200">
              <a:defRPr sz="1800">
                <a:solidFill>
                  <a:srgbClr val="000000"/>
                </a:solidFill>
                <a:latin typeface="Courier"/>
                <a:ea typeface="Courier"/>
                <a:cs typeface="Courier"/>
                <a:sym typeface="Courier"/>
              </a:defRPr>
            </a:pPr>
            <a:r>
              <a:t>        </a:t>
            </a:r>
            <a:r>
              <a:rPr b="1">
                <a:solidFill>
                  <a:srgbClr val="011480"/>
                </a:solidFill>
              </a:rPr>
              <a:t>let </a:t>
            </a:r>
            <a:r>
              <a:t>ship = mothershipFactory(</a:t>
            </a:r>
            <a:r>
              <a:rPr b="1">
                <a:solidFill>
                  <a:srgbClr val="018001"/>
                </a:solidFill>
              </a:rPr>
              <a:t>"shipName"</a:t>
            </a:r>
            <a:r>
              <a:t>, crew);</a:t>
            </a:r>
          </a:p>
          <a:p>
            <a:pPr algn="l" defTabSz="457200">
              <a:defRPr sz="1800">
                <a:solidFill>
                  <a:srgbClr val="000000"/>
                </a:solidFill>
                <a:latin typeface="Courier"/>
                <a:ea typeface="Courier"/>
                <a:cs typeface="Courier"/>
                <a:sym typeface="Courier"/>
              </a:defRPr>
            </a:pPr>
            <a:r>
              <a:t>        assert.equal(hasMork(ship), </a:t>
            </a:r>
            <a:r>
              <a:rPr b="1">
                <a:solidFill>
                  <a:srgbClr val="011480"/>
                </a:solidFill>
              </a:rPr>
              <a:t>false</a:t>
            </a:r>
            <a:r>
              <a:t>);</a:t>
            </a:r>
          </a:p>
          <a:p>
            <a:pPr algn="l" defTabSz="457200">
              <a:defRPr sz="1800">
                <a:solidFill>
                  <a:srgbClr val="000000"/>
                </a:solidFill>
                <a:latin typeface="Courier"/>
                <a:ea typeface="Courier"/>
                <a:cs typeface="Courier"/>
                <a:sym typeface="Courier"/>
              </a:defRPr>
            </a:pPr>
            <a:r>
              <a:t>    })</a:t>
            </a:r>
          </a:p>
          <a:p>
            <a:pPr algn="l" defTabSz="457200">
              <a:defRPr sz="1800">
                <a:solidFill>
                  <a:srgbClr val="000000"/>
                </a:solidFill>
                <a:latin typeface="Courier"/>
                <a:ea typeface="Courier"/>
                <a:cs typeface="Courier"/>
                <a:sym typeface="Courier"/>
              </a:defRPr>
            </a:pPr>
            <a:r>
              <a:t>    it(</a:t>
            </a:r>
            <a:r>
              <a:rPr b="1">
                <a:solidFill>
                  <a:srgbClr val="018001"/>
                </a:solidFill>
              </a:rPr>
              <a:t>"Returns false if Mork is in a daughter ship"</a:t>
            </a:r>
            <a:r>
              <a:t>, () =&gt; {</a:t>
            </a:r>
          </a:p>
          <a:p>
            <a:pPr algn="l" defTabSz="457200">
              <a:defRPr sz="1800">
                <a:solidFill>
                  <a:srgbClr val="000000"/>
                </a:solidFill>
                <a:latin typeface="Courier"/>
                <a:ea typeface="Courier"/>
                <a:cs typeface="Courier"/>
                <a:sym typeface="Courier"/>
              </a:defRPr>
            </a:pPr>
            <a:r>
              <a:t>        </a:t>
            </a:r>
            <a:r>
              <a:rPr b="1">
                <a:solidFill>
                  <a:srgbClr val="011480"/>
                </a:solidFill>
              </a:rPr>
              <a:t>let </a:t>
            </a:r>
            <a:r>
              <a:t>mork = martianFactory(</a:t>
            </a:r>
            <a:r>
              <a:rPr b="1">
                <a:solidFill>
                  <a:srgbClr val="018001"/>
                </a:solidFill>
              </a:rPr>
              <a:t>"Mork"</a:t>
            </a:r>
            <a:r>
              <a:t>);</a:t>
            </a:r>
          </a:p>
          <a:p>
            <a:pPr algn="l" defTabSz="457200">
              <a:defRPr sz="1800">
                <a:solidFill>
                  <a:srgbClr val="000000"/>
                </a:solidFill>
                <a:latin typeface="Courier"/>
                <a:ea typeface="Courier"/>
                <a:cs typeface="Courier"/>
                <a:sym typeface="Courier"/>
              </a:defRPr>
            </a:pPr>
            <a:r>
              <a:t>        </a:t>
            </a:r>
            <a:r>
              <a:rPr b="1">
                <a:solidFill>
                  <a:srgbClr val="011480"/>
                </a:solidFill>
              </a:rPr>
              <a:t>let </a:t>
            </a:r>
            <a:r>
              <a:t>crew = [martianFactory(</a:t>
            </a:r>
            <a:r>
              <a:rPr b="1">
                <a:solidFill>
                  <a:srgbClr val="018001"/>
                </a:solidFill>
              </a:rPr>
              <a:t>"Mal"</a:t>
            </a:r>
            <a:r>
              <a:t>), martianFactory(</a:t>
            </a:r>
            <a:r>
              <a:rPr b="1">
                <a:solidFill>
                  <a:srgbClr val="018001"/>
                </a:solidFill>
              </a:rPr>
              <a:t>"Zoe"</a:t>
            </a:r>
            <a:r>
              <a:t>), martianFactory(</a:t>
            </a:r>
            <a:r>
              <a:rPr b="1">
                <a:solidFill>
                  <a:srgbClr val="018001"/>
                </a:solidFill>
              </a:rPr>
              <a:t>"Jayne"</a:t>
            </a:r>
            <a:r>
              <a:t>)];</a:t>
            </a:r>
          </a:p>
          <a:p>
            <a:pPr algn="l" defTabSz="457200">
              <a:defRPr sz="1800">
                <a:solidFill>
                  <a:srgbClr val="000000"/>
                </a:solidFill>
                <a:latin typeface="Courier"/>
                <a:ea typeface="Courier"/>
                <a:cs typeface="Courier"/>
                <a:sym typeface="Courier"/>
              </a:defRPr>
            </a:pPr>
            <a:r>
              <a:t>        </a:t>
            </a:r>
            <a:r>
              <a:rPr b="1">
                <a:solidFill>
                  <a:srgbClr val="011480"/>
                </a:solidFill>
              </a:rPr>
              <a:t>let </a:t>
            </a:r>
            <a:r>
              <a:t>ship = mothershipFactory(</a:t>
            </a:r>
            <a:r>
              <a:rPr b="1">
                <a:solidFill>
                  <a:srgbClr val="018001"/>
                </a:solidFill>
              </a:rPr>
              <a:t>"shipName"</a:t>
            </a:r>
            <a:r>
              <a:t>, crew, [mothershipFactory(</a:t>
            </a:r>
            <a:r>
              <a:rPr b="1">
                <a:solidFill>
                  <a:srgbClr val="018001"/>
                </a:solidFill>
              </a:rPr>
              <a:t>"shipName"</a:t>
            </a:r>
            <a:r>
              <a:t>, [mork])]);</a:t>
            </a:r>
          </a:p>
          <a:p>
            <a:pPr algn="l" defTabSz="457200">
              <a:defRPr sz="1800">
                <a:solidFill>
                  <a:srgbClr val="000000"/>
                </a:solidFill>
                <a:latin typeface="Courier"/>
                <a:ea typeface="Courier"/>
                <a:cs typeface="Courier"/>
                <a:sym typeface="Courier"/>
              </a:defRPr>
            </a:pPr>
            <a:r>
              <a:t>        assert.equal(hasMork(ship), </a:t>
            </a:r>
            <a:r>
              <a:rPr b="1">
                <a:solidFill>
                  <a:srgbClr val="011480"/>
                </a:solidFill>
              </a:rPr>
              <a:t>false</a:t>
            </a:r>
            <a:r>
              <a:t>);</a:t>
            </a:r>
          </a:p>
          <a:p>
            <a:pPr algn="l" defTabSz="457200">
              <a:defRPr sz="1800">
                <a:solidFill>
                  <a:srgbClr val="000000"/>
                </a:solidFill>
                <a:latin typeface="Courier"/>
                <a:ea typeface="Courier"/>
                <a:cs typeface="Courier"/>
                <a:sym typeface="Courier"/>
              </a:defRPr>
            </a:pPr>
            <a:r>
              <a:t>    })</a:t>
            </a:r>
          </a:p>
          <a:p>
            <a:pPr algn="l" defTabSz="457200">
              <a:defRPr sz="1800">
                <a:solidFill>
                  <a:srgbClr val="000000"/>
                </a:solidFill>
                <a:latin typeface="Courier"/>
                <a:ea typeface="Courier"/>
                <a:cs typeface="Courier"/>
                <a:sym typeface="Courier"/>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9"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What makes a bad test: Flaky Tests"/>
          <p:cNvSpPr txBox="1"/>
          <p:nvPr>
            <p:ph type="title"/>
          </p:nvPr>
        </p:nvSpPr>
        <p:spPr>
          <a:prstGeom prst="rect">
            <a:avLst/>
          </a:prstGeom>
        </p:spPr>
        <p:txBody>
          <a:bodyPr/>
          <a:lstStyle/>
          <a:p>
            <a:pPr/>
            <a:r>
              <a:t>What makes a bad test: Flaky Tests</a:t>
            </a:r>
          </a:p>
        </p:txBody>
      </p:sp>
      <p:sp>
        <p:nvSpPr>
          <p:cNvPr id="426" name="Why do Google’s testing infrastructure team hate “Large”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Why do Google’s testing infrastructure team hate “Large” tests?</a:t>
            </a:r>
          </a:p>
        </p:txBody>
      </p:sp>
      <p:sp>
        <p:nvSpPr>
          <p:cNvPr id="427" name="How do we (reliably, repeatedly, cheaply) execute a test that:…"/>
          <p:cNvSpPr txBox="1"/>
          <p:nvPr>
            <p:ph type="body" idx="1"/>
          </p:nvPr>
        </p:nvSpPr>
        <p:spPr>
          <a:prstGeom prst="rect">
            <a:avLst/>
          </a:prstGeom>
        </p:spPr>
        <p:txBody>
          <a:bodyPr/>
          <a:lstStyle/>
          <a:p>
            <a:pPr/>
            <a:r>
              <a:t>How do we (reliably, repeatedly, cheaply) execute a test that:</a:t>
            </a:r>
          </a:p>
          <a:p>
            <a:pPr lvl="1"/>
            <a:r>
              <a:t>Changes some global variables?</a:t>
            </a:r>
          </a:p>
          <a:p>
            <a:pPr lvl="1"/>
            <a:r>
              <a:t>Changes the state of a database?</a:t>
            </a:r>
          </a:p>
          <a:p>
            <a:pPr lvl="1"/>
            <a:r>
              <a:t>Executes stock trades?</a:t>
            </a:r>
          </a:p>
          <a:p>
            <a:pPr lvl="1"/>
            <a:r>
              <a:t>Connects to remote servers?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Flaky Tests"/>
          <p:cNvSpPr txBox="1"/>
          <p:nvPr>
            <p:ph type="title"/>
          </p:nvPr>
        </p:nvSpPr>
        <p:spPr>
          <a:prstGeom prst="rect">
            <a:avLst/>
          </a:prstGeom>
        </p:spPr>
        <p:txBody>
          <a:bodyPr/>
          <a:lstStyle/>
          <a:p>
            <a:pPr/>
            <a:r>
              <a:t>Flaky Tests</a:t>
            </a:r>
          </a:p>
        </p:txBody>
      </p:sp>
      <p:sp>
        <p:nvSpPr>
          <p:cNvPr id="432" name="An anti-pattern in test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 anti-pattern in testing</a:t>
            </a:r>
          </a:p>
        </p:txBody>
      </p:sp>
      <p:pic>
        <p:nvPicPr>
          <p:cNvPr id="433" name="Deflaker corn flakes No Reflection.jpg" descr="Deflaker corn flakes No Reflection.jpg"/>
          <p:cNvPicPr>
            <a:picLocks noChangeAspect="1"/>
          </p:cNvPicPr>
          <p:nvPr/>
        </p:nvPicPr>
        <p:blipFill>
          <a:blip r:embed="rId2">
            <a:extLst/>
          </a:blip>
          <a:stretch>
            <a:fillRect/>
          </a:stretch>
        </p:blipFill>
        <p:spPr>
          <a:xfrm>
            <a:off x="14048158" y="7895805"/>
            <a:ext cx="10342461" cy="5817635"/>
          </a:xfrm>
          <a:prstGeom prst="rect">
            <a:avLst/>
          </a:prstGeom>
          <a:ln w="12700">
            <a:miter lim="400000"/>
          </a:ln>
        </p:spPr>
      </p:pic>
      <p:sp>
        <p:nvSpPr>
          <p:cNvPr id="434" name="Google: 16% of all automated tests are flaky…"/>
          <p:cNvSpPr txBox="1"/>
          <p:nvPr>
            <p:ph type="body" idx="1"/>
          </p:nvPr>
        </p:nvSpPr>
        <p:spPr>
          <a:prstGeom prst="rect">
            <a:avLst/>
          </a:prstGeom>
        </p:spPr>
        <p:txBody>
          <a:bodyPr/>
          <a:lstStyle/>
          <a:p>
            <a:pPr/>
            <a:r>
              <a:t>Google: 16% of all automated tests are flaky</a:t>
            </a:r>
          </a:p>
          <a:p>
            <a:pPr/>
            <a:r>
              <a:t>Microsoft: 5% of Windows &amp; Dynamics CRM tests are flaky</a:t>
            </a:r>
          </a:p>
          <a:p>
            <a:pPr/>
            <a:r>
              <a:t>Facebook: “Assume all tests are flaky”</a:t>
            </a:r>
          </a:p>
          <a:p>
            <a:pPr/>
            <a:r>
              <a:t>Most developers: flaky tests are a nuisance!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oday’s Agenda"/>
          <p:cNvSpPr txBox="1"/>
          <p:nvPr>
            <p:ph type="title"/>
          </p:nvPr>
        </p:nvSpPr>
        <p:spPr>
          <a:prstGeom prst="rect">
            <a:avLst/>
          </a:prstGeom>
        </p:spPr>
        <p:txBody>
          <a:bodyPr/>
          <a:lstStyle/>
          <a:p>
            <a:pPr/>
            <a:r>
              <a:t>Today’s Agenda</a:t>
            </a:r>
          </a:p>
        </p:txBody>
      </p:sp>
      <p:sp>
        <p:nvSpPr>
          <p:cNvPr id="162" name="Agenda Subtitle"/>
          <p:cNvSpPr txBox="1"/>
          <p:nvPr>
            <p:ph type="body" idx="21"/>
          </p:nvPr>
        </p:nvSpPr>
        <p:spPr>
          <a:prstGeom prst="rect">
            <a:avLst/>
          </a:prstGeom>
        </p:spPr>
        <p:txBody>
          <a:bodyPr/>
          <a:lstStyle/>
          <a:p>
            <a:pPr/>
          </a:p>
        </p:txBody>
      </p:sp>
      <p:sp>
        <p:nvSpPr>
          <p:cNvPr id="163" name="Administrative:…"/>
          <p:cNvSpPr txBox="1"/>
          <p:nvPr>
            <p:ph type="body" idx="1"/>
          </p:nvPr>
        </p:nvSpPr>
        <p:spPr>
          <a:prstGeom prst="rect">
            <a:avLst/>
          </a:prstGeom>
        </p:spPr>
        <p:txBody>
          <a:bodyPr/>
          <a:lstStyle/>
          <a:p>
            <a:pPr/>
            <a:r>
              <a:t>Administrative:</a:t>
            </a:r>
          </a:p>
          <a:p>
            <a:pPr lvl="1"/>
            <a:r>
              <a:t>HW2 due tomorrow</a:t>
            </a:r>
          </a:p>
          <a:p>
            <a:pPr lvl="1"/>
            <a:r>
              <a:t>HW3, Project pitch posted tomorrow</a:t>
            </a:r>
          </a:p>
          <a:p>
            <a:pPr/>
            <a:r>
              <a:t>Today’s session:</a:t>
            </a:r>
          </a:p>
          <a:p>
            <a:pPr lvl="1"/>
            <a:r>
              <a:t>Review: Testing</a:t>
            </a:r>
          </a:p>
          <a:p>
            <a:pPr lvl="1"/>
            <a:r>
              <a:t>Activity: Testing the Transcript Server</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Flaky Tests"/>
          <p:cNvSpPr txBox="1"/>
          <p:nvPr>
            <p:ph type="title"/>
          </p:nvPr>
        </p:nvSpPr>
        <p:spPr>
          <a:prstGeom prst="rect">
            <a:avLst/>
          </a:prstGeom>
        </p:spPr>
        <p:txBody>
          <a:bodyPr/>
          <a:lstStyle/>
          <a:p>
            <a:pPr/>
            <a:r>
              <a:t>Flaky Tests</a:t>
            </a:r>
          </a:p>
        </p:txBody>
      </p:sp>
      <p:sp>
        <p:nvSpPr>
          <p:cNvPr id="437" name="Test Order Dependenc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Test Order Dependencies</a:t>
            </a:r>
          </a:p>
        </p:txBody>
      </p:sp>
      <p:grpSp>
        <p:nvGrpSpPr>
          <p:cNvPr id="440" name="Group"/>
          <p:cNvGrpSpPr/>
          <p:nvPr/>
        </p:nvGrpSpPr>
        <p:grpSpPr>
          <a:xfrm>
            <a:off x="4834440" y="5877199"/>
            <a:ext cx="2420726" cy="3147688"/>
            <a:chOff x="0" y="0"/>
            <a:chExt cx="2420724" cy="3147687"/>
          </a:xfrm>
        </p:grpSpPr>
        <p:sp>
          <p:nvSpPr>
            <p:cNvPr id="438" name="Test 1"/>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1</a:t>
              </a:r>
            </a:p>
          </p:txBody>
        </p:sp>
        <p:sp>
          <p:nvSpPr>
            <p:cNvPr id="439"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grpSp>
        <p:nvGrpSpPr>
          <p:cNvPr id="443" name="Group"/>
          <p:cNvGrpSpPr/>
          <p:nvPr/>
        </p:nvGrpSpPr>
        <p:grpSpPr>
          <a:xfrm>
            <a:off x="8870164" y="5887420"/>
            <a:ext cx="2420725" cy="3147688"/>
            <a:chOff x="0" y="0"/>
            <a:chExt cx="2420724" cy="3147687"/>
          </a:xfrm>
        </p:grpSpPr>
        <p:sp>
          <p:nvSpPr>
            <p:cNvPr id="441" name="Test 2"/>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2</a:t>
              </a:r>
            </a:p>
          </p:txBody>
        </p:sp>
        <p:sp>
          <p:nvSpPr>
            <p:cNvPr id="442"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grpSp>
        <p:nvGrpSpPr>
          <p:cNvPr id="446" name="Group"/>
          <p:cNvGrpSpPr/>
          <p:nvPr/>
        </p:nvGrpSpPr>
        <p:grpSpPr>
          <a:xfrm>
            <a:off x="12814505" y="5887420"/>
            <a:ext cx="2420725" cy="3147688"/>
            <a:chOff x="0" y="0"/>
            <a:chExt cx="2420724" cy="3147687"/>
          </a:xfrm>
        </p:grpSpPr>
        <p:sp>
          <p:nvSpPr>
            <p:cNvPr id="444" name="Test 3"/>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6"/>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3</a:t>
              </a:r>
            </a:p>
          </p:txBody>
        </p:sp>
        <p:sp>
          <p:nvSpPr>
            <p:cNvPr id="445"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7"/>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grpSp>
        <p:nvGrpSpPr>
          <p:cNvPr id="449" name="Group"/>
          <p:cNvGrpSpPr/>
          <p:nvPr/>
        </p:nvGrpSpPr>
        <p:grpSpPr>
          <a:xfrm>
            <a:off x="16530743" y="5887420"/>
            <a:ext cx="2420725" cy="3147688"/>
            <a:chOff x="0" y="0"/>
            <a:chExt cx="2420724" cy="3147687"/>
          </a:xfrm>
        </p:grpSpPr>
        <p:sp>
          <p:nvSpPr>
            <p:cNvPr id="447" name="Test 4"/>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8"/>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4</a:t>
              </a:r>
            </a:p>
          </p:txBody>
        </p:sp>
        <p:sp>
          <p:nvSpPr>
            <p:cNvPr id="448"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9"/>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grpSp>
        <p:nvGrpSpPr>
          <p:cNvPr id="452" name="Group"/>
          <p:cNvGrpSpPr/>
          <p:nvPr/>
        </p:nvGrpSpPr>
        <p:grpSpPr>
          <a:xfrm>
            <a:off x="4845156" y="5877199"/>
            <a:ext cx="2420726" cy="3147688"/>
            <a:chOff x="0" y="0"/>
            <a:chExt cx="2420724" cy="3147687"/>
          </a:xfrm>
        </p:grpSpPr>
        <p:sp>
          <p:nvSpPr>
            <p:cNvPr id="450" name="Test 1"/>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10"/>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1</a:t>
              </a:r>
            </a:p>
          </p:txBody>
        </p:sp>
        <p:sp>
          <p:nvSpPr>
            <p:cNvPr id="451"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11"/>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grpSp>
        <p:nvGrpSpPr>
          <p:cNvPr id="455" name="Group"/>
          <p:cNvGrpSpPr/>
          <p:nvPr/>
        </p:nvGrpSpPr>
        <p:grpSpPr>
          <a:xfrm>
            <a:off x="8863020" y="5887420"/>
            <a:ext cx="2420725" cy="3147688"/>
            <a:chOff x="0" y="0"/>
            <a:chExt cx="2420724" cy="3147687"/>
          </a:xfrm>
        </p:grpSpPr>
        <p:sp>
          <p:nvSpPr>
            <p:cNvPr id="453" name="Test 2"/>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1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2</a:t>
              </a:r>
            </a:p>
          </p:txBody>
        </p:sp>
        <p:sp>
          <p:nvSpPr>
            <p:cNvPr id="454"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13"/>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sp>
        <p:nvSpPr>
          <p:cNvPr id="456" name="Shared File"/>
          <p:cNvSpPr/>
          <p:nvPr/>
        </p:nvSpPr>
        <p:spPr>
          <a:xfrm>
            <a:off x="11156156" y="10565605"/>
            <a:ext cx="1785938" cy="1785939"/>
          </a:xfrm>
          <a:prstGeom prst="rect">
            <a:avLst/>
          </a:prstGeom>
          <a:blipFill>
            <a:blip r:embed="rId14"/>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Shared File</a:t>
            </a:r>
          </a:p>
        </p:txBody>
      </p:sp>
      <p:sp>
        <p:nvSpPr>
          <p:cNvPr id="457" name="Value: A"/>
          <p:cNvSpPr txBox="1"/>
          <p:nvPr/>
        </p:nvSpPr>
        <p:spPr>
          <a:xfrm>
            <a:off x="12919393" y="11820524"/>
            <a:ext cx="248539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Value: A</a:t>
            </a:r>
          </a:p>
        </p:txBody>
      </p:sp>
      <p:sp>
        <p:nvSpPr>
          <p:cNvPr id="458" name="Write, Value “A”"/>
          <p:cNvSpPr txBox="1"/>
          <p:nvPr/>
        </p:nvSpPr>
        <p:spPr>
          <a:xfrm>
            <a:off x="5538787" y="10691812"/>
            <a:ext cx="459105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Write, Value “A”</a:t>
            </a:r>
          </a:p>
        </p:txBody>
      </p:sp>
      <p:sp>
        <p:nvSpPr>
          <p:cNvPr id="459" name="Line"/>
          <p:cNvSpPr/>
          <p:nvPr/>
        </p:nvSpPr>
        <p:spPr>
          <a:xfrm flipH="1">
            <a:off x="13085217" y="9133005"/>
            <a:ext cx="4451843" cy="2003973"/>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grpSp>
        <p:nvGrpSpPr>
          <p:cNvPr id="462" name="Group"/>
          <p:cNvGrpSpPr/>
          <p:nvPr/>
        </p:nvGrpSpPr>
        <p:grpSpPr>
          <a:xfrm>
            <a:off x="16523599" y="5887420"/>
            <a:ext cx="2420725" cy="3147688"/>
            <a:chOff x="0" y="0"/>
            <a:chExt cx="2420724" cy="3147687"/>
          </a:xfrm>
        </p:grpSpPr>
        <p:sp>
          <p:nvSpPr>
            <p:cNvPr id="460" name="Test 4"/>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15"/>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4</a:t>
              </a:r>
            </a:p>
          </p:txBody>
        </p:sp>
        <p:sp>
          <p:nvSpPr>
            <p:cNvPr id="461"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16"/>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sp>
        <p:nvSpPr>
          <p:cNvPr id="463" name="Line"/>
          <p:cNvSpPr/>
          <p:nvPr/>
        </p:nvSpPr>
        <p:spPr>
          <a:xfrm>
            <a:off x="11070035" y="9116764"/>
            <a:ext cx="286363" cy="1372492"/>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64" name="Read"/>
          <p:cNvSpPr txBox="1"/>
          <p:nvPr/>
        </p:nvSpPr>
        <p:spPr>
          <a:xfrm>
            <a:off x="9513592" y="9112528"/>
            <a:ext cx="167322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Read</a:t>
            </a:r>
          </a:p>
        </p:txBody>
      </p:sp>
      <p:sp>
        <p:nvSpPr>
          <p:cNvPr id="465" name="Line"/>
          <p:cNvSpPr/>
          <p:nvPr/>
        </p:nvSpPr>
        <p:spPr>
          <a:xfrm>
            <a:off x="7193750" y="9084349"/>
            <a:ext cx="3819283" cy="2123908"/>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66" name="Write, Value “B”"/>
          <p:cNvSpPr txBox="1"/>
          <p:nvPr/>
        </p:nvSpPr>
        <p:spPr>
          <a:xfrm>
            <a:off x="15438436" y="10086506"/>
            <a:ext cx="459105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Write, Value “B”</a:t>
            </a:r>
          </a:p>
        </p:txBody>
      </p:sp>
      <p:sp>
        <p:nvSpPr>
          <p:cNvPr id="467" name="Value: B"/>
          <p:cNvSpPr txBox="1"/>
          <p:nvPr/>
        </p:nvSpPr>
        <p:spPr>
          <a:xfrm>
            <a:off x="12919736" y="11820519"/>
            <a:ext cx="2520423" cy="9048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Value: </a:t>
            </a:r>
            <a:r>
              <a:rPr b="1">
                <a:solidFill>
                  <a:srgbClr val="C82506"/>
                </a:solidFill>
                <a:latin typeface="Helvetica"/>
                <a:ea typeface="Helvetica"/>
                <a:cs typeface="Helvetica"/>
                <a:sym typeface="Helvetica"/>
              </a:rPr>
              <a:t>B</a:t>
            </a:r>
          </a:p>
        </p:txBody>
      </p:sp>
      <p:grpSp>
        <p:nvGrpSpPr>
          <p:cNvPr id="470" name="Group"/>
          <p:cNvGrpSpPr/>
          <p:nvPr/>
        </p:nvGrpSpPr>
        <p:grpSpPr>
          <a:xfrm>
            <a:off x="12814505" y="5887420"/>
            <a:ext cx="2420725" cy="3147688"/>
            <a:chOff x="0" y="0"/>
            <a:chExt cx="2420724" cy="3147687"/>
          </a:xfrm>
        </p:grpSpPr>
        <p:sp>
          <p:nvSpPr>
            <p:cNvPr id="468" name="Test 3"/>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17"/>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3</a:t>
              </a:r>
            </a:p>
          </p:txBody>
        </p:sp>
        <p:sp>
          <p:nvSpPr>
            <p:cNvPr id="469"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18"/>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sp>
        <p:nvSpPr>
          <p:cNvPr id="471" name="Line"/>
          <p:cNvSpPr/>
          <p:nvPr/>
        </p:nvSpPr>
        <p:spPr>
          <a:xfrm flipH="1">
            <a:off x="12737149" y="9118670"/>
            <a:ext cx="569868" cy="1379871"/>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72" name="Read"/>
          <p:cNvSpPr txBox="1"/>
          <p:nvPr/>
        </p:nvSpPr>
        <p:spPr>
          <a:xfrm>
            <a:off x="13325475" y="9104604"/>
            <a:ext cx="167322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Read</a:t>
            </a:r>
          </a:p>
        </p:txBody>
      </p:sp>
      <p:sp>
        <p:nvSpPr>
          <p:cNvPr id="473" name="“Efficient dependency detection for safe Java test acceleration”, Bell et al, FSE 2015"/>
          <p:cNvSpPr txBox="1"/>
          <p:nvPr/>
        </p:nvSpPr>
        <p:spPr>
          <a:xfrm>
            <a:off x="6886867" y="13102715"/>
            <a:ext cx="10610266"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“Efficient dependency detection for safe Java test acceleration”, Bell et al, FSE 2015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58"/>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52"/>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5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455"/>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464"/>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46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8" fill="hold">
                                  <p:stCondLst>
                                    <p:cond delay="0"/>
                                  </p:stCondLst>
                                  <p:iterate type="el" backwards="0">
                                    <p:tmAbs val="0"/>
                                  </p:iterate>
                                  <p:childTnLst>
                                    <p:set>
                                      <p:cBhvr>
                                        <p:cTn id="29" fill="hold"/>
                                        <p:tgtEl>
                                          <p:spTgt spid="470"/>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471"/>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47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1" fill="hold">
                                  <p:stCondLst>
                                    <p:cond delay="0"/>
                                  </p:stCondLst>
                                  <p:iterate type="el" backwards="0">
                                    <p:tmAbs val="0"/>
                                  </p:iterate>
                                  <p:childTnLst>
                                    <p:set>
                                      <p:cBhvr>
                                        <p:cTn id="39" fill="hold"/>
                                        <p:tgtEl>
                                          <p:spTgt spid="462"/>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459"/>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466"/>
                                        </p:tgtEl>
                                        <p:attrNameLst>
                                          <p:attrName>style.visibility</p:attrName>
                                        </p:attrNameLst>
                                      </p:cBhvr>
                                      <p:to>
                                        <p:strVal val="visible"/>
                                      </p:to>
                                    </p:set>
                                  </p:childTnLst>
                                </p:cTn>
                              </p:par>
                            </p:childTnLst>
                          </p:cTn>
                        </p:par>
                        <p:par>
                          <p:cTn id="46" fill="hold">
                            <p:stCondLst>
                              <p:cond delay="0"/>
                            </p:stCondLst>
                            <p:childTnLst>
                              <p:par>
                                <p:cTn id="47" presetClass="exit" nodeType="afterEffect" presetSubtype="0" presetID="1" grpId="14" fill="hold">
                                  <p:stCondLst>
                                    <p:cond delay="0"/>
                                  </p:stCondLst>
                                  <p:iterate type="el" backwards="0">
                                    <p:tmAbs val="0"/>
                                  </p:iterate>
                                  <p:childTnLst>
                                    <p:set>
                                      <p:cBhvr>
                                        <p:cTn id="48" fill="hold">
                                          <p:stCondLst>
                                            <p:cond delay="0"/>
                                          </p:stCondLst>
                                        </p:cTn>
                                        <p:tgtEl>
                                          <p:spTgt spid="457"/>
                                        </p:tgtEl>
                                        <p:attrNameLst>
                                          <p:attrName>style.visibility</p:attrName>
                                        </p:attrNameLst>
                                      </p:cBhvr>
                                      <p:to>
                                        <p:strVal val="hidden"/>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5" grpId="5"/>
      <p:bldP build="whole" bldLvl="1" animBg="1" rev="0" advAuto="0" spid="457" grpId="4"/>
      <p:bldP build="whole" bldLvl="1" animBg="1" rev="0" advAuto="0" spid="472" grpId="10"/>
      <p:bldP build="whole" bldLvl="1" animBg="1" rev="0" advAuto="0" spid="459" grpId="12"/>
      <p:bldP build="whole" bldLvl="1" animBg="1" rev="0" advAuto="0" spid="466" grpId="13"/>
      <p:bldP build="whole" bldLvl="1" animBg="1" rev="0" advAuto="0" spid="465" grpId="1"/>
      <p:bldP build="whole" bldLvl="1" animBg="1" rev="0" advAuto="0" spid="471" grpId="9"/>
      <p:bldP build="whole" bldLvl="1" animBg="1" rev="0" advAuto="0" spid="464" grpId="6"/>
      <p:bldP build="whole" bldLvl="1" animBg="1" rev="0" advAuto="0" spid="463" grpId="7"/>
      <p:bldP build="whole" bldLvl="1" animBg="1" rev="0" advAuto="0" spid="462" grpId="11"/>
      <p:bldP build="whole" bldLvl="1" animBg="1" rev="0" advAuto="0" spid="457" grpId="14"/>
      <p:bldP build="whole" bldLvl="1" animBg="1" rev="0" advAuto="0" spid="452" grpId="3"/>
      <p:bldP build="whole" bldLvl="1" animBg="1" rev="0" advAuto="0" spid="458" grpId="2"/>
      <p:bldP build="whole" bldLvl="1" animBg="1" rev="0" advAuto="0" spid="467" grpId="15"/>
      <p:bldP build="whole" bldLvl="1" animBg="1" rev="0" advAuto="0" spid="470" grpId="8"/>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Flaky Tests"/>
          <p:cNvSpPr txBox="1"/>
          <p:nvPr>
            <p:ph type="title"/>
          </p:nvPr>
        </p:nvSpPr>
        <p:spPr>
          <a:prstGeom prst="rect">
            <a:avLst/>
          </a:prstGeom>
        </p:spPr>
        <p:txBody>
          <a:bodyPr/>
          <a:lstStyle/>
          <a:p>
            <a:pPr/>
            <a:r>
              <a:t>Flaky Tests</a:t>
            </a:r>
          </a:p>
        </p:txBody>
      </p:sp>
      <p:sp>
        <p:nvSpPr>
          <p:cNvPr id="476" name="Test Order Dependenc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Test Order Dependencies</a:t>
            </a:r>
          </a:p>
        </p:txBody>
      </p:sp>
      <p:grpSp>
        <p:nvGrpSpPr>
          <p:cNvPr id="479" name="Group"/>
          <p:cNvGrpSpPr/>
          <p:nvPr/>
        </p:nvGrpSpPr>
        <p:grpSpPr>
          <a:xfrm>
            <a:off x="4834440" y="5877199"/>
            <a:ext cx="2420726" cy="3147688"/>
            <a:chOff x="0" y="0"/>
            <a:chExt cx="2420724" cy="3147687"/>
          </a:xfrm>
        </p:grpSpPr>
        <p:sp>
          <p:nvSpPr>
            <p:cNvPr id="477" name="Test 1"/>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1</a:t>
              </a:r>
            </a:p>
          </p:txBody>
        </p:sp>
        <p:sp>
          <p:nvSpPr>
            <p:cNvPr id="478"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grpSp>
        <p:nvGrpSpPr>
          <p:cNvPr id="482" name="Group"/>
          <p:cNvGrpSpPr/>
          <p:nvPr/>
        </p:nvGrpSpPr>
        <p:grpSpPr>
          <a:xfrm>
            <a:off x="12723125" y="5877199"/>
            <a:ext cx="2420725" cy="3147688"/>
            <a:chOff x="0" y="0"/>
            <a:chExt cx="2420724" cy="3147687"/>
          </a:xfrm>
        </p:grpSpPr>
        <p:sp>
          <p:nvSpPr>
            <p:cNvPr id="480" name="Test 2"/>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2</a:t>
              </a:r>
            </a:p>
          </p:txBody>
        </p:sp>
        <p:sp>
          <p:nvSpPr>
            <p:cNvPr id="481"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grpSp>
        <p:nvGrpSpPr>
          <p:cNvPr id="485" name="Group"/>
          <p:cNvGrpSpPr/>
          <p:nvPr/>
        </p:nvGrpSpPr>
        <p:grpSpPr>
          <a:xfrm>
            <a:off x="16667467" y="5877199"/>
            <a:ext cx="2420725" cy="3147688"/>
            <a:chOff x="0" y="0"/>
            <a:chExt cx="2420724" cy="3147687"/>
          </a:xfrm>
        </p:grpSpPr>
        <p:sp>
          <p:nvSpPr>
            <p:cNvPr id="483" name="Test 3"/>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6"/>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3</a:t>
              </a:r>
            </a:p>
          </p:txBody>
        </p:sp>
        <p:sp>
          <p:nvSpPr>
            <p:cNvPr id="484"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7"/>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grpSp>
        <p:nvGrpSpPr>
          <p:cNvPr id="488" name="Group"/>
          <p:cNvGrpSpPr/>
          <p:nvPr/>
        </p:nvGrpSpPr>
        <p:grpSpPr>
          <a:xfrm>
            <a:off x="8778783" y="5877199"/>
            <a:ext cx="2420725" cy="3147688"/>
            <a:chOff x="0" y="0"/>
            <a:chExt cx="2420724" cy="3147687"/>
          </a:xfrm>
        </p:grpSpPr>
        <p:sp>
          <p:nvSpPr>
            <p:cNvPr id="486" name="Test 4"/>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8"/>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4</a:t>
              </a:r>
            </a:p>
          </p:txBody>
        </p:sp>
        <p:sp>
          <p:nvSpPr>
            <p:cNvPr id="487"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9"/>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grpSp>
        <p:nvGrpSpPr>
          <p:cNvPr id="491" name="Group"/>
          <p:cNvGrpSpPr/>
          <p:nvPr/>
        </p:nvGrpSpPr>
        <p:grpSpPr>
          <a:xfrm>
            <a:off x="4845156" y="5877199"/>
            <a:ext cx="2420726" cy="3147688"/>
            <a:chOff x="0" y="0"/>
            <a:chExt cx="2420724" cy="3147687"/>
          </a:xfrm>
        </p:grpSpPr>
        <p:sp>
          <p:nvSpPr>
            <p:cNvPr id="489" name="Test 1"/>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10"/>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1</a:t>
              </a:r>
            </a:p>
          </p:txBody>
        </p:sp>
        <p:sp>
          <p:nvSpPr>
            <p:cNvPr id="490"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11"/>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grpSp>
        <p:nvGrpSpPr>
          <p:cNvPr id="494" name="Group"/>
          <p:cNvGrpSpPr/>
          <p:nvPr/>
        </p:nvGrpSpPr>
        <p:grpSpPr>
          <a:xfrm>
            <a:off x="12715981" y="5877199"/>
            <a:ext cx="2420725" cy="3147688"/>
            <a:chOff x="0" y="0"/>
            <a:chExt cx="2420724" cy="3147687"/>
          </a:xfrm>
        </p:grpSpPr>
        <p:sp>
          <p:nvSpPr>
            <p:cNvPr id="492" name="Test 2"/>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1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2</a:t>
              </a:r>
            </a:p>
          </p:txBody>
        </p:sp>
        <p:sp>
          <p:nvSpPr>
            <p:cNvPr id="493"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13"/>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grpSp>
        <p:nvGrpSpPr>
          <p:cNvPr id="497" name="Group"/>
          <p:cNvGrpSpPr/>
          <p:nvPr/>
        </p:nvGrpSpPr>
        <p:grpSpPr>
          <a:xfrm>
            <a:off x="16660323" y="5877199"/>
            <a:ext cx="2420725" cy="3147688"/>
            <a:chOff x="0" y="0"/>
            <a:chExt cx="2420724" cy="3147687"/>
          </a:xfrm>
        </p:grpSpPr>
        <p:sp>
          <p:nvSpPr>
            <p:cNvPr id="495" name="Test 3"/>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14"/>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3</a:t>
              </a:r>
            </a:p>
          </p:txBody>
        </p:sp>
        <p:sp>
          <p:nvSpPr>
            <p:cNvPr id="496"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15"/>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sp>
        <p:nvSpPr>
          <p:cNvPr id="498" name="Shared File"/>
          <p:cNvSpPr/>
          <p:nvPr/>
        </p:nvSpPr>
        <p:spPr>
          <a:xfrm>
            <a:off x="11156156" y="10565605"/>
            <a:ext cx="1785938" cy="1785939"/>
          </a:xfrm>
          <a:prstGeom prst="rect">
            <a:avLst/>
          </a:prstGeom>
          <a:blipFill>
            <a:blip r:embed="rId16"/>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Shared File</a:t>
            </a:r>
          </a:p>
        </p:txBody>
      </p:sp>
      <p:sp>
        <p:nvSpPr>
          <p:cNvPr id="499" name="Value: A"/>
          <p:cNvSpPr txBox="1"/>
          <p:nvPr/>
        </p:nvSpPr>
        <p:spPr>
          <a:xfrm>
            <a:off x="12919393" y="11820524"/>
            <a:ext cx="248539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Value: A</a:t>
            </a:r>
          </a:p>
        </p:txBody>
      </p:sp>
      <p:sp>
        <p:nvSpPr>
          <p:cNvPr id="500" name="Write, Value “A”"/>
          <p:cNvSpPr txBox="1"/>
          <p:nvPr/>
        </p:nvSpPr>
        <p:spPr>
          <a:xfrm>
            <a:off x="5538787" y="10691812"/>
            <a:ext cx="459105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Write, Value “A”</a:t>
            </a:r>
          </a:p>
        </p:txBody>
      </p:sp>
      <p:sp>
        <p:nvSpPr>
          <p:cNvPr id="501" name="Line"/>
          <p:cNvSpPr/>
          <p:nvPr/>
        </p:nvSpPr>
        <p:spPr>
          <a:xfrm flipH="1">
            <a:off x="13085217" y="9133005"/>
            <a:ext cx="4451843" cy="2003973"/>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grpSp>
        <p:nvGrpSpPr>
          <p:cNvPr id="504" name="Group"/>
          <p:cNvGrpSpPr/>
          <p:nvPr/>
        </p:nvGrpSpPr>
        <p:grpSpPr>
          <a:xfrm>
            <a:off x="8771639" y="5877199"/>
            <a:ext cx="2420725" cy="3147688"/>
            <a:chOff x="0" y="0"/>
            <a:chExt cx="2420724" cy="3147687"/>
          </a:xfrm>
        </p:grpSpPr>
        <p:sp>
          <p:nvSpPr>
            <p:cNvPr id="502" name="Test 4"/>
            <p:cNvSpPr/>
            <p:nvPr/>
          </p:nvSpPr>
          <p:spPr>
            <a:xfrm>
              <a:off x="0" y="0"/>
              <a:ext cx="2420725" cy="3147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17"/>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FFFFFF"/>
                  </a:solidFill>
                  <a:latin typeface="Helvetica Light"/>
                  <a:ea typeface="Helvetica Light"/>
                  <a:cs typeface="Helvetica Light"/>
                  <a:sym typeface="Helvetica Light"/>
                </a:defRPr>
              </a:lvl1pPr>
            </a:lstStyle>
            <a:p>
              <a:pPr/>
              <a:r>
                <a:t>Test 4</a:t>
              </a:r>
            </a:p>
          </p:txBody>
        </p:sp>
        <p:sp>
          <p:nvSpPr>
            <p:cNvPr id="503" name="Triangle"/>
            <p:cNvSpPr/>
            <p:nvPr/>
          </p:nvSpPr>
          <p:spPr>
            <a:xfrm>
              <a:off x="1759927" y="0"/>
              <a:ext cx="660798" cy="660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18"/>
              <a:srcRect l="0" t="0" r="0" b="0"/>
              <a:tile tx="0" ty="0" sx="100000" sy="100000" flip="none" algn="tl"/>
            </a:blipFill>
            <a:ln w="12700" cap="flat">
              <a:noFill/>
              <a:miter lim="400000"/>
            </a:ln>
            <a:effectLst>
              <a:outerShdw sx="100000" sy="100000" kx="0" ky="0" algn="b" rotWithShape="0" blurRad="88900" dist="76200" dir="7918891">
                <a:srgbClr val="000000">
                  <a:alpha val="83238"/>
                </a:srgbClr>
              </a:outerShdw>
            </a:effec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p>
          </p:txBody>
        </p:sp>
      </p:grpSp>
      <p:sp>
        <p:nvSpPr>
          <p:cNvPr id="505" name="Line"/>
          <p:cNvSpPr/>
          <p:nvPr/>
        </p:nvSpPr>
        <p:spPr>
          <a:xfrm>
            <a:off x="11070035" y="9116764"/>
            <a:ext cx="286363" cy="1372492"/>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06" name="Write, Value “B”"/>
          <p:cNvSpPr txBox="1"/>
          <p:nvPr/>
        </p:nvSpPr>
        <p:spPr>
          <a:xfrm>
            <a:off x="8320742" y="9110622"/>
            <a:ext cx="4591051" cy="904876"/>
          </a:xfrm>
          <a:prstGeom prst="rect">
            <a:avLst/>
          </a:prstGeom>
          <a:solidFill>
            <a:srgbClr val="FFFFFF">
              <a:alpha val="56000"/>
            </a:srgb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Write, Value “B”</a:t>
            </a:r>
          </a:p>
        </p:txBody>
      </p:sp>
      <p:sp>
        <p:nvSpPr>
          <p:cNvPr id="507" name="Line"/>
          <p:cNvSpPr/>
          <p:nvPr/>
        </p:nvSpPr>
        <p:spPr>
          <a:xfrm>
            <a:off x="7193750" y="9084349"/>
            <a:ext cx="3819283" cy="2123908"/>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08" name="Read, Expect Value “A”"/>
          <p:cNvSpPr txBox="1"/>
          <p:nvPr/>
        </p:nvSpPr>
        <p:spPr>
          <a:xfrm>
            <a:off x="14324408" y="10478392"/>
            <a:ext cx="682625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Read, Expect Value “A”</a:t>
            </a:r>
          </a:p>
        </p:txBody>
      </p:sp>
      <p:sp>
        <p:nvSpPr>
          <p:cNvPr id="509" name="Value: B"/>
          <p:cNvSpPr txBox="1"/>
          <p:nvPr/>
        </p:nvSpPr>
        <p:spPr>
          <a:xfrm>
            <a:off x="12919736" y="11820519"/>
            <a:ext cx="2520423" cy="9048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Value: </a:t>
            </a:r>
            <a:r>
              <a:rPr b="1">
                <a:solidFill>
                  <a:srgbClr val="C82506"/>
                </a:solidFill>
                <a:latin typeface="Helvetica"/>
                <a:ea typeface="Helvetica"/>
                <a:cs typeface="Helvetica"/>
                <a:sym typeface="Helvetica"/>
              </a:rPr>
              <a:t>B</a:t>
            </a:r>
          </a:p>
        </p:txBody>
      </p:sp>
      <p:grpSp>
        <p:nvGrpSpPr>
          <p:cNvPr id="512" name="A flaky test: outcome of Test 3 changed, but the code hasn’t changed!"/>
          <p:cNvGrpSpPr/>
          <p:nvPr/>
        </p:nvGrpSpPr>
        <p:grpSpPr>
          <a:xfrm>
            <a:off x="1777047" y="4602264"/>
            <a:ext cx="20544156" cy="1489076"/>
            <a:chOff x="0" y="0"/>
            <a:chExt cx="20544155" cy="1489075"/>
          </a:xfrm>
        </p:grpSpPr>
        <p:sp>
          <p:nvSpPr>
            <p:cNvPr id="511" name="A flaky test: outcome of Test 3 changed, but the code hasn’t changed!"/>
            <p:cNvSpPr txBox="1"/>
            <p:nvPr/>
          </p:nvSpPr>
          <p:spPr>
            <a:xfrm>
              <a:off x="215899" y="139700"/>
              <a:ext cx="20112357" cy="930275"/>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A flaky test: outcome of Test 3 changed, but the code hasn’t changed!</a:t>
              </a:r>
            </a:p>
          </p:txBody>
        </p:sp>
        <p:pic>
          <p:nvPicPr>
            <p:cNvPr id="510" name="A flaky test: outcome of Test 3 changed, but the code hasn’t changed! A flaky test: outcome of Test 3 changed, but the code hasn’t changed!" descr="A flaky test: outcome of Test 3 changed, but the code hasn’t changed! A flaky test: outcome of Test 3 changed, but the code hasn’t changed!"/>
            <p:cNvPicPr>
              <a:picLocks noChangeAspect="0"/>
            </p:cNvPicPr>
            <p:nvPr/>
          </p:nvPicPr>
          <p:blipFill>
            <a:blip r:embed="rId19">
              <a:extLst/>
            </a:blip>
            <a:stretch>
              <a:fillRect/>
            </a:stretch>
          </p:blipFill>
          <p:spPr>
            <a:xfrm>
              <a:off x="-1" y="0"/>
              <a:ext cx="20544157" cy="1489075"/>
            </a:xfrm>
            <a:prstGeom prst="rect">
              <a:avLst/>
            </a:prstGeom>
            <a:effectLst/>
          </p:spPr>
        </p:pic>
      </p:grpSp>
      <p:sp>
        <p:nvSpPr>
          <p:cNvPr id="513" name="Read"/>
          <p:cNvSpPr txBox="1"/>
          <p:nvPr/>
        </p:nvSpPr>
        <p:spPr>
          <a:xfrm>
            <a:off x="13325475" y="9265444"/>
            <a:ext cx="167322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Read</a:t>
            </a:r>
          </a:p>
        </p:txBody>
      </p:sp>
      <p:sp>
        <p:nvSpPr>
          <p:cNvPr id="514" name="Line"/>
          <p:cNvSpPr/>
          <p:nvPr/>
        </p:nvSpPr>
        <p:spPr>
          <a:xfrm flipH="1">
            <a:off x="12759663" y="9283154"/>
            <a:ext cx="630590" cy="1206102"/>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15" name="“Efficient dependency detection for safe Java test acceleration”, Bell et al, FSE 2015"/>
          <p:cNvSpPr txBox="1"/>
          <p:nvPr/>
        </p:nvSpPr>
        <p:spPr>
          <a:xfrm>
            <a:off x="6886867" y="13102715"/>
            <a:ext cx="10610266"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“Efficient dependency detection for safe Java test acceleration”, Bell et al, FSE 2015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0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9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9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50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505"/>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506"/>
                                        </p:tgtEl>
                                        <p:attrNameLst>
                                          <p:attrName>style.visibility</p:attrName>
                                        </p:attrNameLst>
                                      </p:cBhvr>
                                      <p:to>
                                        <p:strVal val="visible"/>
                                      </p:to>
                                    </p:set>
                                  </p:childTnLst>
                                </p:cTn>
                              </p:par>
                            </p:childTnLst>
                          </p:cTn>
                        </p:par>
                        <p:par>
                          <p:cTn id="26" fill="hold">
                            <p:stCondLst>
                              <p:cond delay="0"/>
                            </p:stCondLst>
                            <p:childTnLst>
                              <p:par>
                                <p:cTn id="27" presetClass="exit" nodeType="afterEffect" presetSubtype="0" presetID="1" grpId="8" fill="hold">
                                  <p:stCondLst>
                                    <p:cond delay="0"/>
                                  </p:stCondLst>
                                  <p:iterate type="el" backwards="0">
                                    <p:tmAbs val="0"/>
                                  </p:iterate>
                                  <p:childTnLst>
                                    <p:set>
                                      <p:cBhvr>
                                        <p:cTn id="28" fill="hold">
                                          <p:stCondLst>
                                            <p:cond delay="0"/>
                                          </p:stCondLst>
                                        </p:cTn>
                                        <p:tgtEl>
                                          <p:spTgt spid="499"/>
                                        </p:tgtEl>
                                        <p:attrNameLst>
                                          <p:attrName>style.visibility</p:attrName>
                                        </p:attrNameLst>
                                      </p:cBhvr>
                                      <p:to>
                                        <p:strVal val="hidden"/>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50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0" fill="hold">
                                  <p:stCondLst>
                                    <p:cond delay="0"/>
                                  </p:stCondLst>
                                  <p:iterate type="el" backwards="0">
                                    <p:tmAbs val="0"/>
                                  </p:iterate>
                                  <p:childTnLst>
                                    <p:set>
                                      <p:cBhvr>
                                        <p:cTn id="35" fill="hold"/>
                                        <p:tgtEl>
                                          <p:spTgt spid="494"/>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513"/>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5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3" fill="hold">
                                  <p:stCondLst>
                                    <p:cond delay="0"/>
                                  </p:stCondLst>
                                  <p:iterate type="el" backwards="0">
                                    <p:tmAbs val="0"/>
                                  </p:iterate>
                                  <p:childTnLst>
                                    <p:set>
                                      <p:cBhvr>
                                        <p:cTn id="45" fill="hold"/>
                                        <p:tgtEl>
                                          <p:spTgt spid="501"/>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508"/>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5" fill="hold">
                                  <p:stCondLst>
                                    <p:cond delay="200"/>
                                  </p:stCondLst>
                                  <p:iterate type="el" backwards="0">
                                    <p:tmAbs val="0"/>
                                  </p:iterate>
                                  <p:childTnLst>
                                    <p:set>
                                      <p:cBhvr>
                                        <p:cTn id="51" fill="hold"/>
                                        <p:tgtEl>
                                          <p:spTgt spid="49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0" presetID="1" grpId="16" fill="hold">
                                  <p:stCondLst>
                                    <p:cond delay="0"/>
                                  </p:stCondLst>
                                  <p:iterate type="el" backwards="0">
                                    <p:tmAbs val="0"/>
                                  </p:iterate>
                                  <p:childTnLst>
                                    <p:set>
                                      <p:cBhvr>
                                        <p:cTn id="55" fill="hold"/>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4" grpId="10"/>
      <p:bldP build="whole" bldLvl="1" animBg="1" rev="0" advAuto="0" spid="500" grpId="2"/>
      <p:bldP build="whole" bldLvl="1" animBg="1" rev="0" advAuto="0" spid="513" grpId="11"/>
      <p:bldP build="whole" bldLvl="1" animBg="1" rev="0" advAuto="0" spid="509" grpId="9"/>
      <p:bldP build="whole" bldLvl="1" animBg="1" rev="0" advAuto="0" spid="491" grpId="3"/>
      <p:bldP build="whole" bldLvl="1" animBg="1" rev="0" advAuto="0" spid="506" grpId="7"/>
      <p:bldP build="whole" bldLvl="1" animBg="1" rev="0" advAuto="0" spid="499" grpId="8"/>
      <p:bldP build="whole" bldLvl="1" animBg="1" rev="0" advAuto="0" spid="501" grpId="13"/>
      <p:bldP build="whole" bldLvl="1" animBg="1" rev="0" advAuto="0" spid="507" grpId="1"/>
      <p:bldP build="whole" bldLvl="1" animBg="1" rev="0" advAuto="0" spid="505" grpId="6"/>
      <p:bldP build="whole" bldLvl="1" animBg="1" rev="0" advAuto="0" spid="508" grpId="14"/>
      <p:bldP build="whole" bldLvl="1" animBg="1" rev="0" advAuto="0" spid="512" grpId="16"/>
      <p:bldP build="whole" bldLvl="1" animBg="1" rev="0" advAuto="0" spid="504" grpId="5"/>
      <p:bldP build="whole" bldLvl="1" animBg="1" rev="0" advAuto="0" spid="497" grpId="15"/>
      <p:bldP build="whole" bldLvl="1" animBg="1" rev="0" advAuto="0" spid="514" grpId="12"/>
      <p:bldP build="whole" bldLvl="1" animBg="1" rev="0" advAuto="0" spid="499" grpId="4"/>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let myVar = 5;…"/>
          <p:cNvSpPr txBox="1"/>
          <p:nvPr/>
        </p:nvSpPr>
        <p:spPr>
          <a:xfrm>
            <a:off x="3937241" y="5884623"/>
            <a:ext cx="7771111" cy="5384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457200">
              <a:defRPr sz="1800">
                <a:solidFill>
                  <a:srgbClr val="458383"/>
                </a:solidFill>
                <a:latin typeface="Courier"/>
                <a:ea typeface="Courier"/>
                <a:cs typeface="Courier"/>
                <a:sym typeface="Courier"/>
              </a:defRPr>
            </a:pPr>
            <a:r>
              <a:rPr b="1">
                <a:solidFill>
                  <a:srgbClr val="011480"/>
                </a:solidFill>
              </a:rPr>
              <a:t>let </a:t>
            </a:r>
            <a:r>
              <a:t>myVar </a:t>
            </a:r>
            <a:r>
              <a:rPr>
                <a:solidFill>
                  <a:srgbClr val="000000"/>
                </a:solidFill>
              </a:rPr>
              <a:t>= </a:t>
            </a:r>
            <a:r>
              <a:rPr>
                <a:solidFill>
                  <a:srgbClr val="0432FF"/>
                </a:solidFill>
              </a:rPr>
              <a:t>5</a:t>
            </a:r>
            <a:r>
              <a:rPr>
                <a:solidFill>
                  <a:srgbClr val="000000"/>
                </a:solidFill>
              </a:rPr>
              <a:t>;</a:t>
            </a:r>
            <a:endParaRPr>
              <a:solidFill>
                <a:srgbClr val="000000"/>
              </a:solidFill>
            </a:endParaRPr>
          </a:p>
          <a:p>
            <a:pPr algn="l" defTabSz="457200">
              <a:defRPr b="1" sz="1800">
                <a:solidFill>
                  <a:srgbClr val="018001"/>
                </a:solidFill>
                <a:latin typeface="Courier"/>
                <a:ea typeface="Courier"/>
                <a:cs typeface="Courier"/>
                <a:sym typeface="Courier"/>
              </a:defRPr>
            </a:pPr>
            <a:r>
              <a:rPr i="1">
                <a:solidFill>
                  <a:srgbClr val="66187A"/>
                </a:solidFill>
              </a:rPr>
              <a:t>describe</a:t>
            </a:r>
            <a:r>
              <a:rPr b="0">
                <a:solidFill>
                  <a:srgbClr val="000000"/>
                </a:solidFill>
              </a:rPr>
              <a:t>(</a:t>
            </a:r>
            <a:r>
              <a:t>'test with dependency'</a:t>
            </a:r>
            <a:r>
              <a:rPr b="0">
                <a:solidFill>
                  <a:srgbClr val="000000"/>
                </a:solidFill>
              </a:rPr>
              <a:t>, </a:t>
            </a:r>
            <a:r>
              <a:rPr>
                <a:solidFill>
                  <a:srgbClr val="011480"/>
                </a:solidFill>
              </a:rPr>
              <a:t>function</a:t>
            </a:r>
            <a:r>
              <a:rPr b="0">
                <a:solidFill>
                  <a:srgbClr val="000000"/>
                </a:solidFill>
              </a:rPr>
              <a:t>() {</a:t>
            </a:r>
            <a:endParaRPr b="0">
              <a:solidFill>
                <a:srgbClr val="000000"/>
              </a:solidFill>
            </a:endParaRPr>
          </a:p>
          <a:p>
            <a:pPr algn="l" defTabSz="457200">
              <a:defRPr sz="1800">
                <a:solidFill>
                  <a:srgbClr val="000000"/>
                </a:solidFill>
                <a:latin typeface="Courier"/>
                <a:ea typeface="Courier"/>
                <a:cs typeface="Courier"/>
                <a:sym typeface="Courier"/>
              </a:defRPr>
            </a:pPr>
            <a:r>
              <a:t>    </a:t>
            </a:r>
            <a:r>
              <a:rPr b="1" i="1">
                <a:solidFill>
                  <a:srgbClr val="66187A"/>
                </a:solidFill>
              </a:rPr>
              <a:t>before</a:t>
            </a:r>
            <a:r>
              <a:t>( () =&gt; {</a:t>
            </a:r>
          </a:p>
          <a:p>
            <a:pPr algn="l" defTabSz="457200">
              <a:defRPr i="1" sz="1800">
                <a:solidFill>
                  <a:srgbClr val="808080"/>
                </a:solidFill>
                <a:latin typeface="Courier"/>
                <a:ea typeface="Courier"/>
                <a:cs typeface="Courier"/>
                <a:sym typeface="Courier"/>
              </a:defRPr>
            </a:pPr>
            <a:r>
              <a:rPr i="0">
                <a:solidFill>
                  <a:srgbClr val="000000"/>
                </a:solidFill>
              </a:rPr>
              <a:t>        </a:t>
            </a:r>
            <a:r>
              <a:t>// runs once before the first test in this block</a:t>
            </a:r>
          </a:p>
          <a:p>
            <a:pPr algn="l" defTabSz="457200">
              <a:defRPr sz="1800">
                <a:solidFill>
                  <a:srgbClr val="808080"/>
                </a:solidFill>
                <a:latin typeface="Courier"/>
                <a:ea typeface="Courier"/>
                <a:cs typeface="Courier"/>
                <a:sym typeface="Courier"/>
              </a:defRPr>
            </a:pPr>
            <a:r>
              <a:rPr i="1"/>
              <a:t>        </a:t>
            </a:r>
            <a:r>
              <a:rPr>
                <a:solidFill>
                  <a:srgbClr val="458383"/>
                </a:solidFill>
              </a:rPr>
              <a:t>myVar </a:t>
            </a:r>
            <a:r>
              <a:rPr>
                <a:solidFill>
                  <a:srgbClr val="000000"/>
                </a:solidFill>
              </a:rPr>
              <a:t>= </a:t>
            </a:r>
            <a:r>
              <a:rPr>
                <a:solidFill>
                  <a:srgbClr val="0432FF"/>
                </a:solidFill>
              </a:rPr>
              <a:t>10</a:t>
            </a:r>
            <a:r>
              <a:rPr>
                <a:solidFill>
                  <a:srgbClr val="000000"/>
                </a:solidFill>
              </a:rPr>
              <a:t>;</a:t>
            </a:r>
            <a:endParaRPr>
              <a:solidFill>
                <a:srgbClr val="000000"/>
              </a:solidFill>
            </a:endParaRPr>
          </a:p>
          <a:p>
            <a:pPr algn="l" defTabSz="457200">
              <a:defRPr sz="1800">
                <a:solidFill>
                  <a:srgbClr val="000000"/>
                </a:solidFill>
                <a:latin typeface="Courier"/>
                <a:ea typeface="Courier"/>
                <a:cs typeface="Courier"/>
                <a:sym typeface="Courier"/>
              </a:defRPr>
            </a:pPr>
            <a:r>
              <a:t>    });</a:t>
            </a:r>
          </a:p>
          <a:p>
            <a:pPr algn="l" defTabSz="457200">
              <a:defRPr sz="1800">
                <a:solidFill>
                  <a:srgbClr val="000000"/>
                </a:solidFill>
                <a:latin typeface="Courier"/>
                <a:ea typeface="Courier"/>
                <a:cs typeface="Courier"/>
                <a:sym typeface="Courier"/>
              </a:defRPr>
            </a:pPr>
          </a:p>
          <a:p>
            <a:pPr algn="l" defTabSz="457200">
              <a:defRPr b="1" sz="1800">
                <a:solidFill>
                  <a:srgbClr val="018001"/>
                </a:solidFill>
                <a:latin typeface="Courier"/>
                <a:ea typeface="Courier"/>
                <a:cs typeface="Courier"/>
                <a:sym typeface="Courier"/>
              </a:defRPr>
            </a:pPr>
            <a:r>
              <a:rPr b="0">
                <a:solidFill>
                  <a:srgbClr val="000000"/>
                </a:solidFill>
              </a:rPr>
              <a:t>    </a:t>
            </a:r>
            <a:r>
              <a:rPr i="1">
                <a:solidFill>
                  <a:srgbClr val="66187A"/>
                </a:solidFill>
              </a:rPr>
              <a:t>it</a:t>
            </a:r>
            <a:r>
              <a:rPr b="0">
                <a:solidFill>
                  <a:srgbClr val="000000"/>
                </a:solidFill>
              </a:rPr>
              <a:t>(</a:t>
            </a:r>
            <a:r>
              <a:t>"is a terrible test"</a:t>
            </a:r>
            <a:r>
              <a:rPr b="0">
                <a:solidFill>
                  <a:srgbClr val="000000"/>
                </a:solidFill>
              </a:rPr>
              <a:t>, ()=&gt;{</a:t>
            </a:r>
            <a:endParaRPr b="0">
              <a:solidFill>
                <a:srgbClr val="000000"/>
              </a:solidFill>
            </a:endParaRPr>
          </a:p>
          <a:p>
            <a:pPr algn="l" defTabSz="457200">
              <a:defRPr i="1" sz="1800">
                <a:solidFill>
                  <a:srgbClr val="808080"/>
                </a:solidFill>
                <a:latin typeface="Courier"/>
                <a:ea typeface="Courier"/>
                <a:cs typeface="Courier"/>
                <a:sym typeface="Courier"/>
              </a:defRPr>
            </a:pPr>
            <a:r>
              <a:rPr i="0">
                <a:solidFill>
                  <a:srgbClr val="000000"/>
                </a:solidFill>
              </a:rPr>
              <a:t>       </a:t>
            </a:r>
            <a:r>
              <a:t>//do lots of stuff</a:t>
            </a:r>
          </a:p>
          <a:p>
            <a:pPr algn="l" defTabSz="457200">
              <a:defRPr sz="1800">
                <a:solidFill>
                  <a:srgbClr val="808080"/>
                </a:solidFill>
                <a:latin typeface="Courier"/>
                <a:ea typeface="Courier"/>
                <a:cs typeface="Courier"/>
                <a:sym typeface="Courier"/>
              </a:defRPr>
            </a:pPr>
            <a:r>
              <a:rPr i="1"/>
              <a:t>       </a:t>
            </a:r>
            <a:r>
              <a:rPr>
                <a:solidFill>
                  <a:srgbClr val="458383"/>
                </a:solidFill>
              </a:rPr>
              <a:t>myVar </a:t>
            </a:r>
            <a:r>
              <a:rPr>
                <a:solidFill>
                  <a:srgbClr val="000000"/>
                </a:solidFill>
              </a:rPr>
              <a:t>= </a:t>
            </a:r>
            <a:r>
              <a:rPr>
                <a:solidFill>
                  <a:srgbClr val="0432FF"/>
                </a:solidFill>
              </a:rPr>
              <a:t>5</a:t>
            </a:r>
            <a:r>
              <a:rPr>
                <a:solidFill>
                  <a:srgbClr val="000000"/>
                </a:solidFill>
              </a:rPr>
              <a:t>;</a:t>
            </a:r>
            <a:endParaRPr>
              <a:solidFill>
                <a:srgbClr val="000000"/>
              </a:solidFill>
            </a:endParaRPr>
          </a:p>
          <a:p>
            <a:pPr algn="l" defTabSz="457200">
              <a:defRPr i="1" sz="1800">
                <a:solidFill>
                  <a:srgbClr val="808080"/>
                </a:solidFill>
                <a:latin typeface="Courier"/>
                <a:ea typeface="Courier"/>
                <a:cs typeface="Courier"/>
                <a:sym typeface="Courier"/>
              </a:defRPr>
            </a:pPr>
            <a:r>
              <a:rPr i="0">
                <a:solidFill>
                  <a:srgbClr val="000000"/>
                </a:solidFill>
              </a:rPr>
              <a:t>       </a:t>
            </a:r>
            <a:r>
              <a:t>//do lots of stuff</a:t>
            </a:r>
          </a:p>
          <a:p>
            <a:pPr algn="l" defTabSz="457200">
              <a:defRPr sz="1800">
                <a:solidFill>
                  <a:srgbClr val="808080"/>
                </a:solidFill>
                <a:latin typeface="Courier"/>
                <a:ea typeface="Courier"/>
                <a:cs typeface="Courier"/>
                <a:sym typeface="Courier"/>
              </a:defRPr>
            </a:pPr>
            <a:r>
              <a:rPr i="1"/>
              <a:t>       </a:t>
            </a:r>
            <a:r>
              <a:rPr>
                <a:solidFill>
                  <a:srgbClr val="000000"/>
                </a:solidFill>
              </a:rPr>
              <a:t>expect(</a:t>
            </a:r>
            <a:r>
              <a:rPr>
                <a:solidFill>
                  <a:srgbClr val="458383"/>
                </a:solidFill>
              </a:rPr>
              <a:t>myVar</a:t>
            </a:r>
            <a:r>
              <a:rPr>
                <a:solidFill>
                  <a:srgbClr val="000000"/>
                </a:solidFill>
              </a:rPr>
              <a:t>).</a:t>
            </a:r>
            <a:r>
              <a:rPr b="1">
                <a:solidFill>
                  <a:srgbClr val="66187A"/>
                </a:solidFill>
              </a:rPr>
              <a:t>to</a:t>
            </a:r>
            <a:r>
              <a:rPr>
                <a:solidFill>
                  <a:srgbClr val="000000"/>
                </a:solidFill>
              </a:rPr>
              <a:t>.</a:t>
            </a:r>
            <a:r>
              <a:rPr b="1">
                <a:solidFill>
                  <a:srgbClr val="66187A"/>
                </a:solidFill>
              </a:rPr>
              <a:t>be</a:t>
            </a:r>
            <a:r>
              <a:rPr>
                <a:solidFill>
                  <a:srgbClr val="000000"/>
                </a:solidFill>
              </a:rPr>
              <a:t>(</a:t>
            </a:r>
            <a:r>
              <a:rPr>
                <a:solidFill>
                  <a:srgbClr val="0432FF"/>
                </a:solidFill>
              </a:rPr>
              <a:t>5</a:t>
            </a:r>
            <a:r>
              <a:rPr>
                <a:solidFill>
                  <a:srgbClr val="000000"/>
                </a:solidFill>
              </a:rPr>
              <a:t>);</a:t>
            </a:r>
            <a:endParaRPr>
              <a:solidFill>
                <a:srgbClr val="000000"/>
              </a:solidFill>
            </a:endParaRPr>
          </a:p>
          <a:p>
            <a:pPr algn="l" defTabSz="457200">
              <a:defRPr sz="1800">
                <a:solidFill>
                  <a:srgbClr val="000000"/>
                </a:solidFill>
                <a:latin typeface="Courier"/>
                <a:ea typeface="Courier"/>
                <a:cs typeface="Courier"/>
                <a:sym typeface="Courier"/>
              </a:defRPr>
            </a:pPr>
            <a:r>
              <a:t>    });</a:t>
            </a:r>
          </a:p>
          <a:p>
            <a:pPr algn="l" defTabSz="457200">
              <a:defRPr sz="1800">
                <a:solidFill>
                  <a:srgbClr val="000000"/>
                </a:solidFill>
                <a:latin typeface="Courier"/>
                <a:ea typeface="Courier"/>
                <a:cs typeface="Courier"/>
                <a:sym typeface="Courier"/>
              </a:defRPr>
            </a:pPr>
            <a:r>
              <a:t>    </a:t>
            </a:r>
            <a:r>
              <a:rPr b="1" i="1">
                <a:solidFill>
                  <a:srgbClr val="66187A"/>
                </a:solidFill>
              </a:rPr>
              <a:t>after</a:t>
            </a:r>
            <a:r>
              <a:t>(() =&gt; {</a:t>
            </a:r>
          </a:p>
          <a:p>
            <a:pPr algn="l" defTabSz="457200">
              <a:defRPr i="1" sz="1800">
                <a:solidFill>
                  <a:srgbClr val="808080"/>
                </a:solidFill>
                <a:latin typeface="Courier"/>
                <a:ea typeface="Courier"/>
                <a:cs typeface="Courier"/>
                <a:sym typeface="Courier"/>
              </a:defRPr>
            </a:pPr>
            <a:r>
              <a:rPr i="0">
                <a:solidFill>
                  <a:srgbClr val="000000"/>
                </a:solidFill>
              </a:rPr>
              <a:t>        </a:t>
            </a:r>
            <a:r>
              <a:t>// runs once after the last test in this block</a:t>
            </a:r>
          </a:p>
          <a:p>
            <a:pPr algn="l" defTabSz="457200">
              <a:defRPr sz="1800">
                <a:solidFill>
                  <a:srgbClr val="808080"/>
                </a:solidFill>
                <a:latin typeface="Courier"/>
                <a:ea typeface="Courier"/>
                <a:cs typeface="Courier"/>
                <a:sym typeface="Courier"/>
              </a:defRPr>
            </a:pPr>
            <a:r>
              <a:rPr i="1"/>
              <a:t>        </a:t>
            </a:r>
            <a:r>
              <a:rPr>
                <a:solidFill>
                  <a:srgbClr val="458383"/>
                </a:solidFill>
              </a:rPr>
              <a:t>myVar </a:t>
            </a:r>
            <a:r>
              <a:rPr>
                <a:solidFill>
                  <a:srgbClr val="000000"/>
                </a:solidFill>
              </a:rPr>
              <a:t>= </a:t>
            </a:r>
            <a:r>
              <a:rPr>
                <a:solidFill>
                  <a:srgbClr val="0432FF"/>
                </a:solidFill>
              </a:rPr>
              <a:t>10</a:t>
            </a:r>
            <a:r>
              <a:rPr>
                <a:solidFill>
                  <a:srgbClr val="000000"/>
                </a:solidFill>
              </a:rPr>
              <a:t>;</a:t>
            </a:r>
            <a:endParaRPr>
              <a:solidFill>
                <a:srgbClr val="000000"/>
              </a:solidFill>
            </a:endParaRPr>
          </a:p>
          <a:p>
            <a:pPr algn="l" defTabSz="457200">
              <a:defRPr sz="1800">
                <a:solidFill>
                  <a:srgbClr val="000000"/>
                </a:solidFill>
                <a:latin typeface="Courier"/>
                <a:ea typeface="Courier"/>
                <a:cs typeface="Courier"/>
                <a:sym typeface="Courier"/>
              </a:defRPr>
            </a:pPr>
            <a:r>
              <a:t>    });</a:t>
            </a:r>
          </a:p>
          <a:p>
            <a:pPr algn="l" defTabSz="457200">
              <a:defRPr sz="1800">
                <a:solidFill>
                  <a:srgbClr val="000000"/>
                </a:solidFill>
                <a:latin typeface="Courier"/>
                <a:ea typeface="Courier"/>
                <a:cs typeface="Courier"/>
                <a:sym typeface="Courier"/>
              </a:defRPr>
            </a:pPr>
            <a:r>
              <a:t>});</a:t>
            </a:r>
          </a:p>
        </p:txBody>
      </p:sp>
      <p:sp>
        <p:nvSpPr>
          <p:cNvPr id="518" name="Flaky Tests &amp; Test Order Dependencies"/>
          <p:cNvSpPr txBox="1"/>
          <p:nvPr>
            <p:ph type="title"/>
          </p:nvPr>
        </p:nvSpPr>
        <p:spPr>
          <a:prstGeom prst="rect">
            <a:avLst/>
          </a:prstGeom>
        </p:spPr>
        <p:txBody>
          <a:bodyPr/>
          <a:lstStyle/>
          <a:p>
            <a:pPr/>
            <a:r>
              <a:t>Flaky Tests &amp; Test Order Dependencies</a:t>
            </a:r>
          </a:p>
        </p:txBody>
      </p:sp>
      <p:sp>
        <p:nvSpPr>
          <p:cNvPr id="519" name="Touch global variables or databas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Touch global variables or database?</a:t>
            </a:r>
          </a:p>
        </p:txBody>
      </p:sp>
      <p:sp>
        <p:nvSpPr>
          <p:cNvPr id="520" name="Slide bullet text"/>
          <p:cNvSpPr txBox="1"/>
          <p:nvPr>
            <p:ph type="body" idx="1"/>
          </p:nvPr>
        </p:nvSpPr>
        <p:spPr>
          <a:prstGeom prst="rect">
            <a:avLst/>
          </a:prstGeom>
        </p:spPr>
        <p:txBody>
          <a:bodyPr/>
          <a:lstStyle/>
          <a:p>
            <a:pPr/>
          </a:p>
        </p:txBody>
      </p:sp>
      <p:sp>
        <p:nvSpPr>
          <p:cNvPr id="521" name="Option 1"/>
          <p:cNvSpPr txBox="1"/>
          <p:nvPr/>
        </p:nvSpPr>
        <p:spPr>
          <a:xfrm>
            <a:off x="6654933" y="5112450"/>
            <a:ext cx="1729538" cy="55971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825500">
              <a:defRPr b="1" sz="3200">
                <a:solidFill>
                  <a:srgbClr val="000000"/>
                </a:solidFill>
              </a:defRPr>
            </a:lvl1pPr>
          </a:lstStyle>
          <a:p>
            <a:pPr/>
            <a:r>
              <a:t>Option 1</a:t>
            </a:r>
          </a:p>
        </p:txBody>
      </p:sp>
      <p:sp>
        <p:nvSpPr>
          <p:cNvPr id="522" name="Option 2"/>
          <p:cNvSpPr txBox="1"/>
          <p:nvPr/>
        </p:nvSpPr>
        <p:spPr>
          <a:xfrm>
            <a:off x="16284645" y="5112450"/>
            <a:ext cx="1729537" cy="55971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825500">
              <a:defRPr b="1" sz="3200">
                <a:solidFill>
                  <a:srgbClr val="000000"/>
                </a:solidFill>
              </a:defRPr>
            </a:lvl1pPr>
          </a:lstStyle>
          <a:p>
            <a:pPr/>
            <a:r>
              <a:t>Option 2</a:t>
            </a:r>
          </a:p>
        </p:txBody>
      </p:sp>
      <p:sp>
        <p:nvSpPr>
          <p:cNvPr id="523" name="Setup, teardown methods"/>
          <p:cNvSpPr txBox="1"/>
          <p:nvPr/>
        </p:nvSpPr>
        <p:spPr>
          <a:xfrm>
            <a:off x="4884712" y="11250439"/>
            <a:ext cx="4801516"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825500">
              <a:defRPr sz="3200">
                <a:solidFill>
                  <a:srgbClr val="000000"/>
                </a:solidFill>
              </a:defRPr>
            </a:lvl1pPr>
          </a:lstStyle>
          <a:p>
            <a:pPr/>
            <a:r>
              <a:t>Setup, teardown methods</a:t>
            </a:r>
          </a:p>
        </p:txBody>
      </p:sp>
      <p:sp>
        <p:nvSpPr>
          <p:cNvPr id="524" name="Test 1"/>
          <p:cNvSpPr/>
          <p:nvPr/>
        </p:nvSpPr>
        <p:spPr>
          <a:xfrm>
            <a:off x="14907603" y="6182171"/>
            <a:ext cx="4578504" cy="1264950"/>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38100" tIns="38100" rIns="38100" bIns="38100" anchor="ctr"/>
          <a:lstStyle>
            <a:lvl1pPr defTabSz="825500">
              <a:defRPr sz="3000">
                <a:solidFill>
                  <a:srgbClr val="018001"/>
                </a:solidFill>
                <a:latin typeface="Menlo Regular"/>
                <a:ea typeface="Menlo Regular"/>
                <a:cs typeface="Menlo Regular"/>
                <a:sym typeface="Menlo Regular"/>
              </a:defRPr>
            </a:lvl1pPr>
          </a:lstStyle>
          <a:p>
            <a:pPr/>
            <a:r>
              <a:t>Test 1</a:t>
            </a:r>
          </a:p>
        </p:txBody>
      </p:sp>
      <p:sp>
        <p:nvSpPr>
          <p:cNvPr id="525" name="is a terrible test"/>
          <p:cNvSpPr/>
          <p:nvPr/>
        </p:nvSpPr>
        <p:spPr>
          <a:xfrm>
            <a:off x="14907603" y="7705650"/>
            <a:ext cx="4578504" cy="1264950"/>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38100" tIns="38100" rIns="38100" bIns="38100" anchor="ctr"/>
          <a:lstStyle>
            <a:lvl1pPr defTabSz="825500">
              <a:defRPr sz="3000">
                <a:solidFill>
                  <a:srgbClr val="018001"/>
                </a:solidFill>
                <a:latin typeface="Menlo Regular"/>
                <a:ea typeface="Menlo Regular"/>
                <a:cs typeface="Menlo Regular"/>
                <a:sym typeface="Menlo Regular"/>
              </a:defRPr>
            </a:lvl1pPr>
          </a:lstStyle>
          <a:p>
            <a:pPr/>
            <a:r>
              <a:t>is a terrible test</a:t>
            </a:r>
          </a:p>
        </p:txBody>
      </p:sp>
      <p:sp>
        <p:nvSpPr>
          <p:cNvPr id="526" name="Test 2"/>
          <p:cNvSpPr/>
          <p:nvPr/>
        </p:nvSpPr>
        <p:spPr>
          <a:xfrm>
            <a:off x="14907603" y="9229129"/>
            <a:ext cx="4578504" cy="1264950"/>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38100" tIns="38100" rIns="38100" bIns="38100" anchor="ctr"/>
          <a:lstStyle>
            <a:lvl1pPr defTabSz="825500">
              <a:defRPr sz="3000">
                <a:solidFill>
                  <a:srgbClr val="018001"/>
                </a:solidFill>
                <a:latin typeface="Menlo Regular"/>
                <a:ea typeface="Menlo Regular"/>
                <a:cs typeface="Menlo Regular"/>
                <a:sym typeface="Menlo Regular"/>
              </a:defRPr>
            </a:lvl1pPr>
          </a:lstStyle>
          <a:p>
            <a:pPr/>
            <a:r>
              <a:t>Test 2</a:t>
            </a:r>
          </a:p>
        </p:txBody>
      </p:sp>
      <p:sp>
        <p:nvSpPr>
          <p:cNvPr id="527" name="Isolate each test in a new process (or container)"/>
          <p:cNvSpPr txBox="1"/>
          <p:nvPr/>
        </p:nvSpPr>
        <p:spPr>
          <a:xfrm>
            <a:off x="14070266" y="11009139"/>
            <a:ext cx="6253177" cy="10300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825500">
              <a:defRPr sz="3200">
                <a:solidFill>
                  <a:srgbClr val="000000"/>
                </a:solidFill>
              </a:defRPr>
            </a:pPr>
            <a:r>
              <a:t>Isolate each test in a new process</a:t>
            </a:r>
            <a:br/>
            <a:r>
              <a:t>(or container)</a:t>
            </a:r>
          </a:p>
        </p:txBody>
      </p:sp>
      <p:sp>
        <p:nvSpPr>
          <p:cNvPr id="528" name="Fast, but “compliance appliance”"/>
          <p:cNvSpPr txBox="1"/>
          <p:nvPr/>
        </p:nvSpPr>
        <p:spPr>
          <a:xfrm>
            <a:off x="5297076" y="12260327"/>
            <a:ext cx="4239668"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Fast, but “compliance appliance”</a:t>
            </a:r>
          </a:p>
        </p:txBody>
      </p:sp>
      <p:sp>
        <p:nvSpPr>
          <p:cNvPr id="529" name="Slow, but “non-compliance appliance”"/>
          <p:cNvSpPr txBox="1"/>
          <p:nvPr/>
        </p:nvSpPr>
        <p:spPr>
          <a:xfrm>
            <a:off x="14756269" y="12260327"/>
            <a:ext cx="4881170"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Slow, but “non-compliance appliance”</a:t>
            </a:r>
          </a:p>
        </p:txBody>
      </p:sp>
      <p:sp>
        <p:nvSpPr>
          <p:cNvPr id="530" name="“Unit Test Virtualization with VMVM,” Bell and Kaiser, ICSE 2014"/>
          <p:cNvSpPr txBox="1"/>
          <p:nvPr/>
        </p:nvSpPr>
        <p:spPr>
          <a:xfrm>
            <a:off x="13888110" y="13322781"/>
            <a:ext cx="6617489" cy="3492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1800"/>
            </a:lvl1pPr>
          </a:lstStyle>
          <a:p>
            <a:pPr/>
            <a:r>
              <a:t>“Unit Test Virtualization with VMVM,” Bell and Kaiser, ICSE 2014</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Flaky Tests &amp; Test Order Dependencies"/>
          <p:cNvSpPr txBox="1"/>
          <p:nvPr>
            <p:ph type="title"/>
          </p:nvPr>
        </p:nvSpPr>
        <p:spPr>
          <a:prstGeom prst="rect">
            <a:avLst/>
          </a:prstGeom>
        </p:spPr>
        <p:txBody>
          <a:bodyPr/>
          <a:lstStyle/>
          <a:p>
            <a:pPr/>
            <a:r>
              <a:t>Flaky Tests &amp; Test Order Dependencies</a:t>
            </a:r>
          </a:p>
        </p:txBody>
      </p:sp>
      <p:sp>
        <p:nvSpPr>
          <p:cNvPr id="533" name="System tests at sca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System tests at scale</a:t>
            </a:r>
          </a:p>
        </p:txBody>
      </p:sp>
      <p:sp>
        <p:nvSpPr>
          <p:cNvPr id="534" name="Relying on engineers to develop and maintain reliable setup/teardown results in unreliable tests…"/>
          <p:cNvSpPr txBox="1"/>
          <p:nvPr>
            <p:ph type="body" idx="1"/>
          </p:nvPr>
        </p:nvSpPr>
        <p:spPr>
          <a:prstGeom prst="rect">
            <a:avLst/>
          </a:prstGeom>
        </p:spPr>
        <p:txBody>
          <a:bodyPr/>
          <a:lstStyle/>
          <a:p>
            <a:pPr/>
            <a:r>
              <a:t>Relying on engineers to develop and maintain reliable setup/teardown results in unreliable tests</a:t>
            </a:r>
          </a:p>
          <a:p>
            <a:pPr/>
            <a:r>
              <a:t>Without isolation, can’t run multiple tests concurrently</a:t>
            </a:r>
          </a:p>
          <a:p>
            <a:pPr/>
            <a:r>
              <a:t>Common solution: system tests run in entirely isolated environments</a:t>
            </a:r>
          </a:p>
        </p:txBody>
      </p:sp>
      <p:sp>
        <p:nvSpPr>
          <p:cNvPr id="535" name="MySQL…"/>
          <p:cNvSpPr/>
          <p:nvPr/>
        </p:nvSpPr>
        <p:spPr>
          <a:xfrm>
            <a:off x="9902748" y="9330699"/>
            <a:ext cx="4578504" cy="3594697"/>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38100" tIns="38100" rIns="38100" bIns="38100" anchor="b"/>
          <a:lstStyle/>
          <a:p>
            <a:pPr defTabSz="825500">
              <a:defRPr sz="3000">
                <a:solidFill>
                  <a:srgbClr val="018001"/>
                </a:solidFill>
                <a:latin typeface="Menlo Regular"/>
                <a:ea typeface="Menlo Regular"/>
                <a:cs typeface="Menlo Regular"/>
                <a:sym typeface="Menlo Regular"/>
              </a:defRPr>
            </a:pPr>
            <a:r>
              <a:t>MySQL</a:t>
            </a:r>
          </a:p>
          <a:p>
            <a:pPr defTabSz="825500">
              <a:defRPr sz="3000">
                <a:solidFill>
                  <a:srgbClr val="018001"/>
                </a:solidFill>
                <a:latin typeface="Menlo Regular"/>
                <a:ea typeface="Menlo Regular"/>
                <a:cs typeface="Menlo Regular"/>
                <a:sym typeface="Menlo Regular"/>
              </a:defRPr>
            </a:pPr>
            <a:r>
              <a:t>Apache Tomcat</a:t>
            </a:r>
          </a:p>
          <a:p>
            <a:pPr defTabSz="825500">
              <a:defRPr sz="3000">
                <a:solidFill>
                  <a:srgbClr val="018001"/>
                </a:solidFill>
                <a:latin typeface="Menlo Regular"/>
                <a:ea typeface="Menlo Regular"/>
                <a:cs typeface="Menlo Regular"/>
                <a:sym typeface="Menlo Regular"/>
              </a:defRPr>
            </a:pPr>
            <a:r>
              <a:t>Ubuntu</a:t>
            </a:r>
          </a:p>
        </p:txBody>
      </p:sp>
      <p:sp>
        <p:nvSpPr>
          <p:cNvPr id="536" name="Test (running in a newly provisioned VM)"/>
          <p:cNvSpPr txBox="1"/>
          <p:nvPr/>
        </p:nvSpPr>
        <p:spPr>
          <a:xfrm>
            <a:off x="9645522" y="12985607"/>
            <a:ext cx="5092955"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solidFill>
                  <a:srgbClr val="000000"/>
                </a:solidFill>
              </a:defRPr>
            </a:lvl1pPr>
          </a:lstStyle>
          <a:p>
            <a:pPr/>
            <a:r>
              <a:t>Test (running in a newly provisioned VM)</a:t>
            </a:r>
          </a:p>
        </p:txBody>
      </p:sp>
      <p:sp>
        <p:nvSpPr>
          <p:cNvPr id="537" name="Test"/>
          <p:cNvSpPr/>
          <p:nvPr/>
        </p:nvSpPr>
        <p:spPr>
          <a:xfrm>
            <a:off x="10759150" y="9901243"/>
            <a:ext cx="2865700" cy="1264950"/>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lIns="38100" tIns="38100" rIns="38100" bIns="38100" anchor="ctr"/>
          <a:lstStyle>
            <a:lvl1pPr defTabSz="825500">
              <a:defRPr sz="3000">
                <a:solidFill>
                  <a:srgbClr val="FFFFFF"/>
                </a:solidFill>
                <a:latin typeface="Menlo Regular"/>
                <a:ea typeface="Menlo Regular"/>
                <a:cs typeface="Menlo Regular"/>
                <a:sym typeface="Menlo Regular"/>
              </a:defRPr>
            </a:lvl1pPr>
          </a:lstStyle>
          <a:p>
            <a:pPr/>
            <a:r>
              <a:t>Test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Flaky Tests &amp; External Services"/>
          <p:cNvSpPr txBox="1"/>
          <p:nvPr>
            <p:ph type="title"/>
          </p:nvPr>
        </p:nvSpPr>
        <p:spPr>
          <a:prstGeom prst="rect">
            <a:avLst/>
          </a:prstGeom>
        </p:spPr>
        <p:txBody>
          <a:bodyPr/>
          <a:lstStyle/>
          <a:p>
            <a:pPr/>
            <a:r>
              <a:t>Flaky Tests &amp; External Services</a:t>
            </a:r>
          </a:p>
        </p:txBody>
      </p:sp>
      <p:sp>
        <p:nvSpPr>
          <p:cNvPr id="540" name="Specialized products replace external components with mock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Specialized products replace external components with mocks</a:t>
            </a:r>
          </a:p>
        </p:txBody>
      </p:sp>
      <p:pic>
        <p:nvPicPr>
          <p:cNvPr id="541" name="Image" descr="Image"/>
          <p:cNvPicPr>
            <a:picLocks noChangeAspect="1"/>
          </p:cNvPicPr>
          <p:nvPr/>
        </p:nvPicPr>
        <p:blipFill>
          <a:blip r:embed="rId2">
            <a:extLst/>
          </a:blip>
          <a:stretch>
            <a:fillRect/>
          </a:stretch>
        </p:blipFill>
        <p:spPr>
          <a:xfrm>
            <a:off x="5630843" y="4269430"/>
            <a:ext cx="13122314" cy="6608950"/>
          </a:xfrm>
          <a:prstGeom prst="rect">
            <a:avLst/>
          </a:prstGeom>
          <a:ln w="12700">
            <a:miter lim="400000"/>
          </a:ln>
        </p:spPr>
      </p:pic>
      <p:sp>
        <p:nvSpPr>
          <p:cNvPr id="542" name="https://www.tradeweb.com/our-markets/data--reporting/replay-service/"/>
          <p:cNvSpPr txBox="1"/>
          <p:nvPr/>
        </p:nvSpPr>
        <p:spPr>
          <a:xfrm>
            <a:off x="12084569" y="13021796"/>
            <a:ext cx="9009026"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u="sng">
                <a:hlinkClick r:id="rId3" invalidUrl="" action="" tgtFrame="" tooltip="" history="1" highlightClick="0" endSnd="0"/>
              </a:defRPr>
            </a:lvl1pPr>
          </a:lstStyle>
          <a:p>
            <a:pPr>
              <a:defRPr u="none"/>
            </a:pPr>
            <a:r>
              <a:rPr u="sng">
                <a:hlinkClick r:id="rId3" invalidUrl="" action="" tgtFrame="" tooltip="" history="1" highlightClick="0" endSnd="0"/>
              </a:rPr>
              <a:t>https://www.tradeweb.com/our-markets/data--reporting/replay-service/</a:t>
            </a:r>
          </a:p>
        </p:txBody>
      </p:sp>
      <p:sp>
        <p:nvSpPr>
          <p:cNvPr id="543" name="Example: TradeWeb ReplayService™: a testing platform for financial market data applications…"/>
          <p:cNvSpPr txBox="1"/>
          <p:nvPr/>
        </p:nvSpPr>
        <p:spPr>
          <a:xfrm>
            <a:off x="5080266" y="11402378"/>
            <a:ext cx="14223468" cy="7541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2438339">
              <a:defRPr sz="2200">
                <a:solidFill>
                  <a:srgbClr val="000000"/>
                </a:solidFill>
              </a:defRPr>
            </a:pPr>
            <a:r>
              <a:t>Example: TradeWeb ReplayService™: a testing platform for financial market data applications</a:t>
            </a:r>
          </a:p>
          <a:p>
            <a:pPr defTabSz="2438339">
              <a:defRPr sz="2200">
                <a:solidFill>
                  <a:srgbClr val="000000"/>
                </a:solidFill>
              </a:defRPr>
            </a:pPr>
            <a:r>
              <a:t>Originally a product of Thomson Reuters (data provider), then spun off to CodeStreet, then acquired by TradeWeb</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Flaky Tests Overall"/>
          <p:cNvSpPr txBox="1"/>
          <p:nvPr>
            <p:ph type="title"/>
          </p:nvPr>
        </p:nvSpPr>
        <p:spPr>
          <a:prstGeom prst="rect">
            <a:avLst/>
          </a:prstGeom>
        </p:spPr>
        <p:txBody>
          <a:bodyPr/>
          <a:lstStyle/>
          <a:p>
            <a:pPr/>
            <a:r>
              <a:t>Flaky Tests Overall</a:t>
            </a:r>
          </a:p>
        </p:txBody>
      </p:sp>
      <p:sp>
        <p:nvSpPr>
          <p:cNvPr id="546" name="A problem we’re stuck wi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problem we’re stuck with?</a:t>
            </a:r>
          </a:p>
        </p:txBody>
      </p:sp>
      <p:sp>
        <p:nvSpPr>
          <p:cNvPr id="547" name="Reduce the scope of a test: small tests aren’t flaky…"/>
          <p:cNvSpPr txBox="1"/>
          <p:nvPr>
            <p:ph type="body" idx="1"/>
          </p:nvPr>
        </p:nvSpPr>
        <p:spPr>
          <a:prstGeom prst="rect">
            <a:avLst/>
          </a:prstGeom>
        </p:spPr>
        <p:txBody>
          <a:bodyPr/>
          <a:lstStyle/>
          <a:p>
            <a:pPr/>
            <a:r>
              <a:t>Reduce the scope of a test: small tests aren’t flaky</a:t>
            </a:r>
          </a:p>
          <a:p>
            <a:pPr/>
            <a:r>
              <a:t>Remove timed waits, increase timeouts: reduce flaky failures?</a:t>
            </a:r>
          </a:p>
          <a:p>
            <a:pPr/>
            <a:r>
              <a:t>Make tests more understandable: can you tell if a failure is flaky or not?</a:t>
            </a:r>
          </a:p>
          <a:p>
            <a:pPr/>
            <a:r>
              <a:t>Mitigate with reruns, but this increases test cost</a:t>
            </a:r>
          </a:p>
        </p:txBody>
      </p:sp>
      <p:sp>
        <p:nvSpPr>
          <p:cNvPr id="548" name="“Software Engineering at Google: Lessons Learned from Programming Over Time,” Wright, Winters and Manshreck, 2020 (O’Reilly)"/>
          <p:cNvSpPr txBox="1"/>
          <p:nvPr/>
        </p:nvSpPr>
        <p:spPr>
          <a:xfrm>
            <a:off x="3996613" y="12795100"/>
            <a:ext cx="1639077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“Software Engineering at Google: Lessons Learned from Programming Over Time,” Wright, Winters and Manshreck, 2020 (O’Reilly)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Demo: Writing Tests"/>
          <p:cNvSpPr txBox="1"/>
          <p:nvPr>
            <p:ph type="body" sz="half" idx="1"/>
          </p:nvPr>
        </p:nvSpPr>
        <p:spPr>
          <a:prstGeom prst="rect">
            <a:avLst/>
          </a:prstGeom>
        </p:spPr>
        <p:txBody>
          <a:bodyPr/>
          <a:lstStyle/>
          <a:p>
            <a:pPr/>
            <a:r>
              <a:t>Demo: Writing Tests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Activity: Testing the Transcript Server"/>
          <p:cNvSpPr txBox="1"/>
          <p:nvPr>
            <p:ph type="body" sz="half" idx="1"/>
          </p:nvPr>
        </p:nvSpPr>
        <p:spPr>
          <a:prstGeom prst="rect">
            <a:avLst/>
          </a:prstGeom>
        </p:spPr>
        <p:txBody>
          <a:bodyPr/>
          <a:lstStyle/>
          <a:p>
            <a:pPr/>
            <a:r>
              <a:t>Activity: Testing the Transcript Server</a:t>
            </a:r>
          </a:p>
        </p:txBody>
      </p:sp>
      <p:sp>
        <p:nvSpPr>
          <p:cNvPr id="555" name="https://neu-se.github.io/CS4530-CS5500-Spring-2021/Activities/week5-prof-bell-transcript-server.zip"/>
          <p:cNvSpPr txBox="1"/>
          <p:nvPr/>
        </p:nvSpPr>
        <p:spPr>
          <a:xfrm>
            <a:off x="2362136" y="9761362"/>
            <a:ext cx="19659728"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u="sng">
                <a:solidFill>
                  <a:schemeClr val="accent1">
                    <a:lumOff val="-13575"/>
                  </a:schemeClr>
                </a:solidFill>
                <a:hlinkClick r:id="rId2" invalidUrl="" action="" tgtFrame="" tooltip="" history="1" highlightClick="0" endSnd="0"/>
              </a:defRPr>
            </a:lvl1pPr>
          </a:lstStyle>
          <a:p>
            <a:pPr>
              <a:defRPr u="none"/>
            </a:pPr>
            <a:r>
              <a:rPr u="sng">
                <a:hlinkClick r:id="rId2" invalidUrl="" action="" tgtFrame="" tooltip="" history="1" highlightClick="0" endSnd="0"/>
              </a:rPr>
              <a:t>https://neu-se.github.io/CS4530-CS5500-Spring-2021/Activities/week5-prof-bell-transcript-server.zip</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558"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Dijkstra’s Law"/>
          <p:cNvSpPr txBox="1"/>
          <p:nvPr>
            <p:ph type="title"/>
          </p:nvPr>
        </p:nvSpPr>
        <p:spPr>
          <a:prstGeom prst="rect">
            <a:avLst/>
          </a:prstGeom>
        </p:spPr>
        <p:txBody>
          <a:bodyPr/>
          <a:lstStyle/>
          <a:p>
            <a:pPr/>
            <a:r>
              <a:t>Dijkstra’s Law</a:t>
            </a:r>
          </a:p>
        </p:txBody>
      </p:sp>
      <p:sp>
        <p:nvSpPr>
          <p:cNvPr id="166" name="Pioneer of Software Engineering as a discipl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Pioneer of Software Engineering as a discipline</a:t>
            </a:r>
          </a:p>
        </p:txBody>
      </p:sp>
      <p:sp>
        <p:nvSpPr>
          <p:cNvPr id="167" name="Slide bullet text"/>
          <p:cNvSpPr txBox="1"/>
          <p:nvPr>
            <p:ph type="body" idx="1"/>
          </p:nvPr>
        </p:nvSpPr>
        <p:spPr>
          <a:prstGeom prst="rect">
            <a:avLst/>
          </a:prstGeom>
        </p:spPr>
        <p:txBody>
          <a:bodyPr/>
          <a:lstStyle/>
          <a:p>
            <a:pPr/>
          </a:p>
        </p:txBody>
      </p:sp>
      <p:pic>
        <p:nvPicPr>
          <p:cNvPr id="168" name="Edsger_Wybe_Dijkstra.jpg" descr="Edsger_Wybe_Dijkstra.jpg"/>
          <p:cNvPicPr>
            <a:picLocks noChangeAspect="1"/>
          </p:cNvPicPr>
          <p:nvPr/>
        </p:nvPicPr>
        <p:blipFill>
          <a:blip r:embed="rId3">
            <a:extLst/>
          </a:blip>
          <a:stretch>
            <a:fillRect/>
          </a:stretch>
        </p:blipFill>
        <p:spPr>
          <a:xfrm>
            <a:off x="3332494" y="5100718"/>
            <a:ext cx="5905850" cy="7874467"/>
          </a:xfrm>
          <a:prstGeom prst="rect">
            <a:avLst/>
          </a:prstGeom>
          <a:ln w="12700">
            <a:miter lim="400000"/>
          </a:ln>
        </p:spPr>
      </p:pic>
      <p:sp>
        <p:nvSpPr>
          <p:cNvPr id="169" name="“Program testing can be used to show the presence of bugs, but never to show their absence”"/>
          <p:cNvSpPr txBox="1"/>
          <p:nvPr/>
        </p:nvSpPr>
        <p:spPr>
          <a:xfrm>
            <a:off x="9467193" y="5028482"/>
            <a:ext cx="11285862" cy="601647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marL="638922" indent="-469899" algn="l" defTabSz="2438339">
              <a:lnSpc>
                <a:spcPct val="90000"/>
              </a:lnSpc>
              <a:defRPr spc="-168" sz="8400">
                <a:solidFill>
                  <a:srgbClr val="000000"/>
                </a:solidFill>
                <a:latin typeface="Helvetica Neue Medium"/>
                <a:ea typeface="Helvetica Neue Medium"/>
                <a:cs typeface="Helvetica Neue Medium"/>
                <a:sym typeface="Helvetica Neue Medium"/>
              </a:defRPr>
            </a:lvl1pPr>
          </a:lstStyle>
          <a:p>
            <a:pPr/>
            <a:r>
              <a:t>“Program testing can be used to show the presence of bugs, but never to show their absence”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esting: Two Key Challenges"/>
          <p:cNvSpPr txBox="1"/>
          <p:nvPr>
            <p:ph type="title"/>
          </p:nvPr>
        </p:nvSpPr>
        <p:spPr>
          <a:prstGeom prst="rect">
            <a:avLst/>
          </a:prstGeom>
        </p:spPr>
        <p:txBody>
          <a:bodyPr/>
          <a:lstStyle/>
          <a:p>
            <a:pPr/>
            <a:r>
              <a:t>Testing: Two Key Challenges</a:t>
            </a:r>
          </a:p>
        </p:txBody>
      </p:sp>
      <p:sp>
        <p:nvSpPr>
          <p:cNvPr id="174" name="Slide Subtitle"/>
          <p:cNvSpPr txBox="1"/>
          <p:nvPr>
            <p:ph type="body" idx="21"/>
          </p:nvPr>
        </p:nvSpPr>
        <p:spPr>
          <a:prstGeom prst="rect">
            <a:avLst/>
          </a:prstGeom>
        </p:spPr>
        <p:txBody>
          <a:bodyPr/>
          <a:lstStyle/>
          <a:p>
            <a:pPr/>
          </a:p>
        </p:txBody>
      </p:sp>
      <p:sp>
        <p:nvSpPr>
          <p:cNvPr id="175" name="What inputs should I test?…"/>
          <p:cNvSpPr txBox="1"/>
          <p:nvPr>
            <p:ph type="body" idx="1"/>
          </p:nvPr>
        </p:nvSpPr>
        <p:spPr>
          <a:prstGeom prst="rect">
            <a:avLst/>
          </a:prstGeom>
        </p:spPr>
        <p:txBody>
          <a:bodyPr/>
          <a:lstStyle/>
          <a:p>
            <a:pPr marL="228599" indent="-228599">
              <a:buSzPct val="100000"/>
              <a:buAutoNum type="arabicPeriod" startAt="1"/>
              <a:defRPr sz="7000"/>
            </a:pPr>
            <a:r>
              <a:t>What inputs should I test?</a:t>
            </a:r>
          </a:p>
          <a:p>
            <a:pPr marL="228599" indent="-228599">
              <a:buSzPct val="100000"/>
              <a:buAutoNum type="arabicPeriod" startAt="1"/>
              <a:defRPr sz="7000"/>
            </a:pPr>
            <a:r>
              <a:t>For those scenarios: what outputs should I check?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Example: ZIP Code"/>
          <p:cNvSpPr txBox="1"/>
          <p:nvPr>
            <p:ph type="title"/>
          </p:nvPr>
        </p:nvSpPr>
        <p:spPr>
          <a:prstGeom prst="rect">
            <a:avLst/>
          </a:prstGeom>
        </p:spPr>
        <p:txBody>
          <a:bodyPr/>
          <a:lstStyle/>
          <a:p>
            <a:pPr/>
            <a:r>
              <a:t>Example: ZIP Code</a:t>
            </a:r>
          </a:p>
        </p:txBody>
      </p:sp>
      <p:sp>
        <p:nvSpPr>
          <p:cNvPr id="178" name="What inputs should I te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inputs should I test?</a:t>
            </a:r>
          </a:p>
        </p:txBody>
      </p:sp>
      <p:sp>
        <p:nvSpPr>
          <p:cNvPr id="179" name="Input: 5-digit ZIP code…"/>
          <p:cNvSpPr txBox="1"/>
          <p:nvPr>
            <p:ph type="body" idx="1"/>
          </p:nvPr>
        </p:nvSpPr>
        <p:spPr>
          <a:xfrm>
            <a:off x="12192000" y="4078377"/>
            <a:ext cx="21971000" cy="8256012"/>
          </a:xfrm>
          <a:prstGeom prst="rect">
            <a:avLst/>
          </a:prstGeom>
        </p:spPr>
        <p:txBody>
          <a:bodyPr/>
          <a:lstStyle/>
          <a:p>
            <a:pPr marL="628650" indent="-628650">
              <a:spcBef>
                <a:spcPts val="1400"/>
              </a:spcBef>
              <a:defRPr sz="4400"/>
            </a:pPr>
            <a:r>
              <a:t>Input:</a:t>
            </a:r>
            <a:br/>
            <a:r>
              <a:t>5-digit ZIP code</a:t>
            </a:r>
          </a:p>
          <a:p>
            <a:pPr marL="628650" indent="-628650">
              <a:spcBef>
                <a:spcPts val="1400"/>
              </a:spcBef>
              <a:defRPr sz="4400"/>
            </a:pPr>
            <a:r>
              <a:t>Output:</a:t>
            </a:r>
            <a:br/>
            <a:r>
              <a:t>list of cities</a:t>
            </a:r>
          </a:p>
          <a:p>
            <a:pPr marL="628650" indent="-628650">
              <a:spcBef>
                <a:spcPts val="1400"/>
              </a:spcBef>
              <a:defRPr sz="4400"/>
            </a:pPr>
            <a:r>
              <a:t>What are representative values to test?</a:t>
            </a:r>
          </a:p>
        </p:txBody>
      </p:sp>
      <p:grpSp>
        <p:nvGrpSpPr>
          <p:cNvPr id="182" name="Picture 2.png"/>
          <p:cNvGrpSpPr/>
          <p:nvPr/>
        </p:nvGrpSpPr>
        <p:grpSpPr>
          <a:xfrm>
            <a:off x="3515518" y="3664346"/>
            <a:ext cx="8226823" cy="9084073"/>
            <a:chOff x="0" y="0"/>
            <a:chExt cx="8226821" cy="9084071"/>
          </a:xfrm>
        </p:grpSpPr>
        <p:pic>
          <p:nvPicPr>
            <p:cNvPr id="181" name="Picture 2.png" descr="Picture 2.png"/>
            <p:cNvPicPr>
              <a:picLocks noChangeAspect="1"/>
            </p:cNvPicPr>
            <p:nvPr/>
          </p:nvPicPr>
          <p:blipFill>
            <a:blip r:embed="rId3">
              <a:extLst/>
            </a:blip>
            <a:srcRect l="3406" t="13309" r="71951" b="44353"/>
            <a:stretch>
              <a:fillRect/>
            </a:stretch>
          </p:blipFill>
          <p:spPr>
            <a:xfrm>
              <a:off x="139700" y="139700"/>
              <a:ext cx="7947422" cy="8804672"/>
            </a:xfrm>
            <a:prstGeom prst="rect">
              <a:avLst/>
            </a:prstGeom>
            <a:ln>
              <a:noFill/>
            </a:ln>
            <a:effectLst/>
          </p:spPr>
        </p:pic>
        <p:pic>
          <p:nvPicPr>
            <p:cNvPr id="180" name="Picture 2.png" descr="Picture 2.png"/>
            <p:cNvPicPr>
              <a:picLocks noChangeAspect="0"/>
            </p:cNvPicPr>
            <p:nvPr/>
          </p:nvPicPr>
          <p:blipFill>
            <a:blip r:embed="rId4">
              <a:extLst/>
            </a:blip>
            <a:stretch>
              <a:fillRect/>
            </a:stretch>
          </p:blipFill>
          <p:spPr>
            <a:xfrm>
              <a:off x="0" y="0"/>
              <a:ext cx="8226822" cy="9084072"/>
            </a:xfrm>
            <a:prstGeom prst="rect">
              <a:avLst/>
            </a:prstGeom>
            <a:effectLst/>
          </p:spPr>
        </p:pic>
      </p:grpSp>
      <p:sp>
        <p:nvSpPr>
          <p:cNvPr id="183" name="(from Pezze + Young, “Software Testing and Analysis”, Chapter 10)"/>
          <p:cNvSpPr txBox="1"/>
          <p:nvPr/>
        </p:nvSpPr>
        <p:spPr>
          <a:xfrm>
            <a:off x="13267277" y="12835263"/>
            <a:ext cx="6178054"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1600">
                <a:solidFill>
                  <a:srgbClr val="000000"/>
                </a:solidFill>
                <a:latin typeface="Helvetica"/>
                <a:ea typeface="Helvetica"/>
                <a:cs typeface="Helvetica"/>
                <a:sym typeface="Helvetica"/>
              </a:defRPr>
            </a:lvl1pPr>
          </a:lstStyle>
          <a:p>
            <a:pPr/>
            <a:r>
              <a:t>(from Pezze + Young, “Software Testing and Analysis”, Chapter 10)</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Valid ZIP Codes"/>
          <p:cNvSpPr txBox="1"/>
          <p:nvPr>
            <p:ph type="title"/>
          </p:nvPr>
        </p:nvSpPr>
        <p:spPr>
          <a:prstGeom prst="rect">
            <a:avLst/>
          </a:prstGeom>
        </p:spPr>
        <p:txBody>
          <a:bodyPr/>
          <a:lstStyle/>
          <a:p>
            <a:pPr/>
            <a:r>
              <a:t>Valid ZIP Codes</a:t>
            </a:r>
          </a:p>
        </p:txBody>
      </p:sp>
      <p:sp>
        <p:nvSpPr>
          <p:cNvPr id="188" name="What inputs should I te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inputs should I test?</a:t>
            </a:r>
          </a:p>
        </p:txBody>
      </p:sp>
      <p:grpSp>
        <p:nvGrpSpPr>
          <p:cNvPr id="191" name="Picture 2.png"/>
          <p:cNvGrpSpPr/>
          <p:nvPr/>
        </p:nvGrpSpPr>
        <p:grpSpPr>
          <a:xfrm>
            <a:off x="3515518" y="3664346"/>
            <a:ext cx="8226823" cy="9084073"/>
            <a:chOff x="0" y="0"/>
            <a:chExt cx="8226821" cy="9084071"/>
          </a:xfrm>
        </p:grpSpPr>
        <p:pic>
          <p:nvPicPr>
            <p:cNvPr id="190" name="Picture 2.png" descr="Picture 2.png"/>
            <p:cNvPicPr>
              <a:picLocks noChangeAspect="1"/>
            </p:cNvPicPr>
            <p:nvPr/>
          </p:nvPicPr>
          <p:blipFill>
            <a:blip r:embed="rId3">
              <a:extLst/>
            </a:blip>
            <a:srcRect l="3406" t="13309" r="71951" b="44353"/>
            <a:stretch>
              <a:fillRect/>
            </a:stretch>
          </p:blipFill>
          <p:spPr>
            <a:xfrm>
              <a:off x="139700" y="139700"/>
              <a:ext cx="7947422" cy="8804672"/>
            </a:xfrm>
            <a:prstGeom prst="rect">
              <a:avLst/>
            </a:prstGeom>
            <a:ln>
              <a:noFill/>
            </a:ln>
            <a:effectLst/>
          </p:spPr>
        </p:pic>
        <p:pic>
          <p:nvPicPr>
            <p:cNvPr id="189" name="Picture 2.png" descr="Picture 2.png"/>
            <p:cNvPicPr>
              <a:picLocks noChangeAspect="0"/>
            </p:cNvPicPr>
            <p:nvPr/>
          </p:nvPicPr>
          <p:blipFill>
            <a:blip r:embed="rId4">
              <a:extLst/>
            </a:blip>
            <a:stretch>
              <a:fillRect/>
            </a:stretch>
          </p:blipFill>
          <p:spPr>
            <a:xfrm>
              <a:off x="0" y="0"/>
              <a:ext cx="8226822" cy="9084072"/>
            </a:xfrm>
            <a:prstGeom prst="rect">
              <a:avLst/>
            </a:prstGeom>
            <a:effectLst/>
          </p:spPr>
        </p:pic>
      </p:grpSp>
      <p:sp>
        <p:nvSpPr>
          <p:cNvPr id="192" name="with 0 cities as output (0 is boundary value)…"/>
          <p:cNvSpPr txBox="1"/>
          <p:nvPr>
            <p:ph type="body" idx="1"/>
          </p:nvPr>
        </p:nvSpPr>
        <p:spPr>
          <a:xfrm>
            <a:off x="12674600" y="4248504"/>
            <a:ext cx="21971000" cy="8256012"/>
          </a:xfrm>
          <a:prstGeom prst="rect">
            <a:avLst/>
          </a:prstGeom>
        </p:spPr>
        <p:txBody>
          <a:bodyPr/>
          <a:lstStyle/>
          <a:p>
            <a:pPr marL="628650" indent="-628650">
              <a:spcBef>
                <a:spcPts val="1400"/>
              </a:spcBef>
              <a:defRPr sz="4400"/>
            </a:pPr>
            <a:r>
              <a:t>with 0 cities as output</a:t>
            </a:r>
            <a:br/>
            <a:r>
              <a:rPr sz="2800"/>
              <a:t>(0 is boundary value)</a:t>
            </a:r>
            <a:endParaRPr sz="2800"/>
          </a:p>
          <a:p>
            <a:pPr marL="628650" indent="-628650">
              <a:spcBef>
                <a:spcPts val="1400"/>
              </a:spcBef>
              <a:defRPr sz="4400"/>
            </a:pPr>
            <a:endParaRPr sz="2800"/>
          </a:p>
          <a:p>
            <a:pPr marL="628650" indent="-628650">
              <a:spcBef>
                <a:spcPts val="1400"/>
              </a:spcBef>
              <a:defRPr sz="4400"/>
            </a:pPr>
            <a:r>
              <a:t>with 1 city as output</a:t>
            </a:r>
          </a:p>
          <a:p>
            <a:pPr marL="628650" indent="-628650">
              <a:spcBef>
                <a:spcPts val="1400"/>
              </a:spcBef>
              <a:defRPr sz="4400"/>
            </a:pPr>
          </a:p>
          <a:p>
            <a:pPr marL="628650" indent="-628650">
              <a:spcBef>
                <a:spcPts val="1400"/>
              </a:spcBef>
              <a:defRPr sz="4400"/>
            </a:pPr>
            <a:r>
              <a:t>with many cities as output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Invalid ZIP Codes"/>
          <p:cNvSpPr txBox="1"/>
          <p:nvPr>
            <p:ph type="title"/>
          </p:nvPr>
        </p:nvSpPr>
        <p:spPr>
          <a:prstGeom prst="rect">
            <a:avLst/>
          </a:prstGeom>
        </p:spPr>
        <p:txBody>
          <a:bodyPr/>
          <a:lstStyle/>
          <a:p>
            <a:pPr/>
            <a:r>
              <a:t>Invalid ZIP Codes</a:t>
            </a:r>
          </a:p>
        </p:txBody>
      </p:sp>
      <p:sp>
        <p:nvSpPr>
          <p:cNvPr id="197" name="What inputs should I te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inputs should I test?</a:t>
            </a:r>
          </a:p>
        </p:txBody>
      </p:sp>
      <p:grpSp>
        <p:nvGrpSpPr>
          <p:cNvPr id="200" name="Picture 2.png"/>
          <p:cNvGrpSpPr/>
          <p:nvPr/>
        </p:nvGrpSpPr>
        <p:grpSpPr>
          <a:xfrm>
            <a:off x="3515518" y="3664346"/>
            <a:ext cx="8226823" cy="9084073"/>
            <a:chOff x="0" y="0"/>
            <a:chExt cx="8226821" cy="9084071"/>
          </a:xfrm>
        </p:grpSpPr>
        <p:pic>
          <p:nvPicPr>
            <p:cNvPr id="199" name="Picture 2.png" descr="Picture 2.png"/>
            <p:cNvPicPr>
              <a:picLocks noChangeAspect="1"/>
            </p:cNvPicPr>
            <p:nvPr/>
          </p:nvPicPr>
          <p:blipFill>
            <a:blip r:embed="rId3">
              <a:extLst/>
            </a:blip>
            <a:srcRect l="3406" t="13309" r="71951" b="44353"/>
            <a:stretch>
              <a:fillRect/>
            </a:stretch>
          </p:blipFill>
          <p:spPr>
            <a:xfrm>
              <a:off x="139700" y="139700"/>
              <a:ext cx="7947422" cy="8804672"/>
            </a:xfrm>
            <a:prstGeom prst="rect">
              <a:avLst/>
            </a:prstGeom>
            <a:ln>
              <a:noFill/>
            </a:ln>
            <a:effectLst/>
          </p:spPr>
        </p:pic>
        <p:pic>
          <p:nvPicPr>
            <p:cNvPr id="198" name="Picture 2.png" descr="Picture 2.png"/>
            <p:cNvPicPr>
              <a:picLocks noChangeAspect="0"/>
            </p:cNvPicPr>
            <p:nvPr/>
          </p:nvPicPr>
          <p:blipFill>
            <a:blip r:embed="rId4">
              <a:extLst/>
            </a:blip>
            <a:stretch>
              <a:fillRect/>
            </a:stretch>
          </p:blipFill>
          <p:spPr>
            <a:xfrm>
              <a:off x="0" y="0"/>
              <a:ext cx="8226822" cy="9084072"/>
            </a:xfrm>
            <a:prstGeom prst="rect">
              <a:avLst/>
            </a:prstGeom>
            <a:effectLst/>
          </p:spPr>
        </p:pic>
      </p:grpSp>
      <p:sp>
        <p:nvSpPr>
          <p:cNvPr id="201" name="empty input…"/>
          <p:cNvSpPr txBox="1"/>
          <p:nvPr>
            <p:ph type="body" idx="1"/>
          </p:nvPr>
        </p:nvSpPr>
        <p:spPr>
          <a:xfrm>
            <a:off x="12636500" y="4248504"/>
            <a:ext cx="21971000" cy="8256012"/>
          </a:xfrm>
          <a:prstGeom prst="rect">
            <a:avLst/>
          </a:prstGeom>
        </p:spPr>
        <p:txBody>
          <a:bodyPr/>
          <a:lstStyle/>
          <a:p>
            <a:pPr marL="628650" indent="-628650">
              <a:spcBef>
                <a:spcPts val="4200"/>
              </a:spcBef>
              <a:defRPr sz="4400"/>
            </a:pPr>
            <a:r>
              <a:t>empty input</a:t>
            </a:r>
          </a:p>
          <a:p>
            <a:pPr marL="628650" indent="-628650">
              <a:spcBef>
                <a:spcPts val="4200"/>
              </a:spcBef>
              <a:defRPr sz="4400"/>
            </a:pPr>
            <a:r>
              <a:t>1–4 characters</a:t>
            </a:r>
            <a:br/>
            <a:r>
              <a:t>(4 is boundary value)</a:t>
            </a:r>
          </a:p>
          <a:p>
            <a:pPr marL="628650" indent="-628650">
              <a:spcBef>
                <a:spcPts val="4200"/>
              </a:spcBef>
              <a:defRPr sz="4400"/>
            </a:pPr>
            <a:r>
              <a:t>6 characters</a:t>
            </a:r>
            <a:br/>
            <a:r>
              <a:t>(6 is boundary value)</a:t>
            </a:r>
          </a:p>
          <a:p>
            <a:pPr marL="628650" indent="-628650">
              <a:spcBef>
                <a:spcPts val="4200"/>
              </a:spcBef>
              <a:defRPr sz="4400"/>
            </a:pPr>
            <a:r>
              <a:t>very long input</a:t>
            </a:r>
          </a:p>
          <a:p>
            <a:pPr marL="628650" indent="-628650">
              <a:spcBef>
                <a:spcPts val="4200"/>
              </a:spcBef>
              <a:defRPr sz="4400"/>
            </a:pPr>
            <a:r>
              <a:t>no digits</a:t>
            </a:r>
          </a:p>
          <a:p>
            <a:pPr marL="628650" indent="-628650">
              <a:spcBef>
                <a:spcPts val="4200"/>
              </a:spcBef>
              <a:defRPr sz="4400"/>
            </a:pPr>
            <a:r>
              <a:t>non-character data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What inputs should I test?"/>
          <p:cNvSpPr txBox="1"/>
          <p:nvPr>
            <p:ph type="title"/>
          </p:nvPr>
        </p:nvSpPr>
        <p:spPr>
          <a:prstGeom prst="rect">
            <a:avLst/>
          </a:prstGeom>
        </p:spPr>
        <p:txBody>
          <a:bodyPr/>
          <a:lstStyle/>
          <a:p>
            <a:pPr/>
            <a:r>
              <a:t>What inputs should I test?</a:t>
            </a:r>
          </a:p>
        </p:txBody>
      </p:sp>
      <p:sp>
        <p:nvSpPr>
          <p:cNvPr id="206" name="Two high level answ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Two high level answers</a:t>
            </a:r>
          </a:p>
        </p:txBody>
      </p:sp>
      <p:sp>
        <p:nvSpPr>
          <p:cNvPr id="207" name="“Black box” input generation: consider specification, conduct boundary value analysis…"/>
          <p:cNvSpPr txBox="1"/>
          <p:nvPr>
            <p:ph type="body" idx="1"/>
          </p:nvPr>
        </p:nvSpPr>
        <p:spPr>
          <a:prstGeom prst="rect">
            <a:avLst/>
          </a:prstGeom>
        </p:spPr>
        <p:txBody>
          <a:bodyPr/>
          <a:lstStyle/>
          <a:p>
            <a:pPr/>
            <a:r>
              <a:t>“Black box” input generation: consider specification, conduct boundary value analysis</a:t>
            </a:r>
          </a:p>
          <a:p>
            <a:pPr/>
            <a:r>
              <a:t>“White box” input generation: look at code, figure out input values that will exercise all branches in code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